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 ContentType="image/tif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7"/>
  </p:notesMasterIdLst>
  <p:handoutMasterIdLst>
    <p:handoutMasterId r:id="rId138"/>
  </p:handoutMasterIdLst>
  <p:sldIdLst>
    <p:sldId id="307" r:id="rId2"/>
    <p:sldId id="1012" r:id="rId3"/>
    <p:sldId id="1013" r:id="rId4"/>
    <p:sldId id="836" r:id="rId5"/>
    <p:sldId id="309" r:id="rId6"/>
    <p:sldId id="731" r:id="rId7"/>
    <p:sldId id="733" r:id="rId8"/>
    <p:sldId id="843" r:id="rId9"/>
    <p:sldId id="973" r:id="rId10"/>
    <p:sldId id="974" r:id="rId11"/>
    <p:sldId id="607" r:id="rId12"/>
    <p:sldId id="975" r:id="rId13"/>
    <p:sldId id="315" r:id="rId14"/>
    <p:sldId id="976" r:id="rId15"/>
    <p:sldId id="978" r:id="rId16"/>
    <p:sldId id="981" r:id="rId17"/>
    <p:sldId id="982" r:id="rId18"/>
    <p:sldId id="984" r:id="rId19"/>
    <p:sldId id="985" r:id="rId20"/>
    <p:sldId id="986" r:id="rId21"/>
    <p:sldId id="988" r:id="rId22"/>
    <p:sldId id="989" r:id="rId23"/>
    <p:sldId id="990" r:id="rId24"/>
    <p:sldId id="991" r:id="rId25"/>
    <p:sldId id="992" r:id="rId26"/>
    <p:sldId id="841" r:id="rId27"/>
    <p:sldId id="1014" r:id="rId28"/>
    <p:sldId id="846" r:id="rId29"/>
    <p:sldId id="994" r:id="rId30"/>
    <p:sldId id="996" r:id="rId31"/>
    <p:sldId id="850" r:id="rId32"/>
    <p:sldId id="851" r:id="rId33"/>
    <p:sldId id="477" r:id="rId34"/>
    <p:sldId id="853" r:id="rId35"/>
    <p:sldId id="997" r:id="rId36"/>
    <p:sldId id="999" r:id="rId37"/>
    <p:sldId id="1000" r:id="rId38"/>
    <p:sldId id="1001" r:id="rId39"/>
    <p:sldId id="998" r:id="rId40"/>
    <p:sldId id="1002" r:id="rId41"/>
    <p:sldId id="1003" r:id="rId42"/>
    <p:sldId id="1009" r:id="rId43"/>
    <p:sldId id="1010" r:id="rId44"/>
    <p:sldId id="1004" r:id="rId45"/>
    <p:sldId id="1005" r:id="rId46"/>
    <p:sldId id="1006" r:id="rId47"/>
    <p:sldId id="1007" r:id="rId48"/>
    <p:sldId id="886" r:id="rId49"/>
    <p:sldId id="1015" r:id="rId50"/>
    <p:sldId id="887" r:id="rId51"/>
    <p:sldId id="904" r:id="rId52"/>
    <p:sldId id="888" r:id="rId53"/>
    <p:sldId id="905" r:id="rId54"/>
    <p:sldId id="906" r:id="rId55"/>
    <p:sldId id="907" r:id="rId56"/>
    <p:sldId id="890" r:id="rId57"/>
    <p:sldId id="892" r:id="rId58"/>
    <p:sldId id="893" r:id="rId59"/>
    <p:sldId id="894" r:id="rId60"/>
    <p:sldId id="908" r:id="rId61"/>
    <p:sldId id="896" r:id="rId62"/>
    <p:sldId id="909" r:id="rId63"/>
    <p:sldId id="910" r:id="rId64"/>
    <p:sldId id="897" r:id="rId65"/>
    <p:sldId id="912" r:id="rId66"/>
    <p:sldId id="913" r:id="rId67"/>
    <p:sldId id="903" r:id="rId68"/>
    <p:sldId id="914" r:id="rId69"/>
    <p:sldId id="1016" r:id="rId70"/>
    <p:sldId id="915" r:id="rId71"/>
    <p:sldId id="917" r:id="rId72"/>
    <p:sldId id="918" r:id="rId73"/>
    <p:sldId id="923" r:id="rId74"/>
    <p:sldId id="935" r:id="rId75"/>
    <p:sldId id="926" r:id="rId76"/>
    <p:sldId id="936" r:id="rId77"/>
    <p:sldId id="1017" r:id="rId78"/>
    <p:sldId id="657" r:id="rId79"/>
    <p:sldId id="817" r:id="rId80"/>
    <p:sldId id="818" r:id="rId81"/>
    <p:sldId id="819" r:id="rId82"/>
    <p:sldId id="820" r:id="rId83"/>
    <p:sldId id="823" r:id="rId84"/>
    <p:sldId id="937" r:id="rId85"/>
    <p:sldId id="825" r:id="rId86"/>
    <p:sldId id="938" r:id="rId87"/>
    <p:sldId id="939" r:id="rId88"/>
    <p:sldId id="940" r:id="rId89"/>
    <p:sldId id="941" r:id="rId90"/>
    <p:sldId id="942" r:id="rId91"/>
    <p:sldId id="943" r:id="rId92"/>
    <p:sldId id="944" r:id="rId93"/>
    <p:sldId id="945" r:id="rId94"/>
    <p:sldId id="946" r:id="rId95"/>
    <p:sldId id="1018" r:id="rId96"/>
    <p:sldId id="510" r:id="rId97"/>
    <p:sldId id="948" r:id="rId98"/>
    <p:sldId id="690" r:id="rId99"/>
    <p:sldId id="949" r:id="rId100"/>
    <p:sldId id="827" r:id="rId101"/>
    <p:sldId id="950" r:id="rId102"/>
    <p:sldId id="695" r:id="rId103"/>
    <p:sldId id="951" r:id="rId104"/>
    <p:sldId id="697" r:id="rId105"/>
    <p:sldId id="700" r:id="rId106"/>
    <p:sldId id="952" r:id="rId107"/>
    <p:sldId id="953" r:id="rId108"/>
    <p:sldId id="954" r:id="rId109"/>
    <p:sldId id="702" r:id="rId110"/>
    <p:sldId id="955" r:id="rId111"/>
    <p:sldId id="704" r:id="rId112"/>
    <p:sldId id="956" r:id="rId113"/>
    <p:sldId id="706" r:id="rId114"/>
    <p:sldId id="957" r:id="rId115"/>
    <p:sldId id="830" r:id="rId116"/>
    <p:sldId id="958" r:id="rId117"/>
    <p:sldId id="710" r:id="rId118"/>
    <p:sldId id="711" r:id="rId119"/>
    <p:sldId id="959" r:id="rId120"/>
    <p:sldId id="712" r:id="rId121"/>
    <p:sldId id="960" r:id="rId122"/>
    <p:sldId id="714" r:id="rId123"/>
    <p:sldId id="967" r:id="rId124"/>
    <p:sldId id="962" r:id="rId125"/>
    <p:sldId id="963" r:id="rId126"/>
    <p:sldId id="968" r:id="rId127"/>
    <p:sldId id="964" r:id="rId128"/>
    <p:sldId id="965" r:id="rId129"/>
    <p:sldId id="966" r:id="rId130"/>
    <p:sldId id="717" r:id="rId131"/>
    <p:sldId id="969" r:id="rId132"/>
    <p:sldId id="970" r:id="rId133"/>
    <p:sldId id="971" r:id="rId134"/>
    <p:sldId id="972" r:id="rId135"/>
    <p:sldId id="1019" r:id="rId13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00CCFF"/>
    <a:srgbClr val="0000CC"/>
    <a:srgbClr val="0066FF"/>
    <a:srgbClr val="0033CC"/>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2254" autoAdjust="0"/>
  </p:normalViewPr>
  <p:slideViewPr>
    <p:cSldViewPr>
      <p:cViewPr>
        <p:scale>
          <a:sx n="100" d="100"/>
          <a:sy n="100" d="100"/>
        </p:scale>
        <p:origin x="-1080" y="-402"/>
      </p:cViewPr>
      <p:guideLst>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880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21786858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32113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2" r:id="rId3"/>
    <p:sldLayoutId id="2147483813" r:id="rId4"/>
    <p:sldLayoutId id="2147483817" r:id="rId5"/>
    <p:sldLayoutId id="2147483815" r:id="rId6"/>
    <p:sldLayoutId id="2147483816" r:id="rId7"/>
    <p:sldLayoutId id="2147483818" r:id="rId8"/>
    <p:sldLayoutId id="2147483819" r:id="rId9"/>
    <p:sldLayoutId id="2147483820" r:id="rId1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Microsoft_Word_97_-_2003___1.doc"/></Relationships>
</file>

<file path=ppt/slides/_rels/slide100.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01.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01.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02.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24.doc"/><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24.bin"/><Relationship Id="rId2" Type="http://schemas.openxmlformats.org/officeDocument/2006/relationships/slideLayout" Target="../slideLayouts/slideLayout1.xml"/><Relationship Id="rId16" Type="http://schemas.openxmlformats.org/officeDocument/2006/relationships/slide" Target="slide130.xml"/><Relationship Id="rId20" Type="http://schemas.openxmlformats.org/officeDocument/2006/relationships/slide" Target="slide103.xml"/><Relationship Id="rId1" Type="http://schemas.openxmlformats.org/officeDocument/2006/relationships/vmlDrawing" Target="../drawings/vmlDrawing18.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image" Target="../media/image42.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03.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0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05.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5.xml"/><Relationship Id="rId18" Type="http://schemas.openxmlformats.org/officeDocument/2006/relationships/oleObject" Target="../embeddings/oleObject25.bin"/><Relationship Id="rId3" Type="http://schemas.openxmlformats.org/officeDocument/2006/relationships/image" Target="../media/image55.png"/><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slide" Target="slide130.xml"/><Relationship Id="rId2" Type="http://schemas.openxmlformats.org/officeDocument/2006/relationships/slideLayout" Target="../slideLayouts/slideLayout1.xml"/><Relationship Id="rId16" Type="http://schemas.openxmlformats.org/officeDocument/2006/relationships/slide" Target="slide122.xml"/><Relationship Id="rId20" Type="http://schemas.openxmlformats.org/officeDocument/2006/relationships/image" Target="../media/image42.emf"/><Relationship Id="rId1" Type="http://schemas.openxmlformats.org/officeDocument/2006/relationships/vmlDrawing" Target="../drawings/vmlDrawing19.v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0.xml"/><Relationship Id="rId10" Type="http://schemas.openxmlformats.org/officeDocument/2006/relationships/slide" Target="slide109.xml"/><Relationship Id="rId19" Type="http://schemas.openxmlformats.org/officeDocument/2006/relationships/oleObject" Target="../embeddings/Microsoft_Word_97_-_2003___25.doc"/><Relationship Id="rId4" Type="http://schemas.openxmlformats.org/officeDocument/2006/relationships/slide" Target="slide96.xml"/><Relationship Id="rId9" Type="http://schemas.openxmlformats.org/officeDocument/2006/relationships/slide" Target="slide105.xml"/><Relationship Id="rId14" Type="http://schemas.openxmlformats.org/officeDocument/2006/relationships/slide" Target="slide117.xml"/></Relationships>
</file>

<file path=ppt/slides/_rels/slide106.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07.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07.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5.xml"/><Relationship Id="rId18" Type="http://schemas.openxmlformats.org/officeDocument/2006/relationships/oleObject" Target="../embeddings/oleObject26.bin"/><Relationship Id="rId3" Type="http://schemas.openxmlformats.org/officeDocument/2006/relationships/image" Target="../media/image56.png"/><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slide" Target="slide130.xml"/><Relationship Id="rId2" Type="http://schemas.openxmlformats.org/officeDocument/2006/relationships/slideLayout" Target="../slideLayouts/slideLayout1.xml"/><Relationship Id="rId16" Type="http://schemas.openxmlformats.org/officeDocument/2006/relationships/slide" Target="slide122.xml"/><Relationship Id="rId20" Type="http://schemas.openxmlformats.org/officeDocument/2006/relationships/image" Target="../media/image42.emf"/><Relationship Id="rId1" Type="http://schemas.openxmlformats.org/officeDocument/2006/relationships/vmlDrawing" Target="../drawings/vmlDrawing20.v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0.xml"/><Relationship Id="rId10" Type="http://schemas.openxmlformats.org/officeDocument/2006/relationships/slide" Target="slide109.xml"/><Relationship Id="rId19" Type="http://schemas.openxmlformats.org/officeDocument/2006/relationships/oleObject" Target="../embeddings/Microsoft_Word_97_-_2003___26.doc"/><Relationship Id="rId4" Type="http://schemas.openxmlformats.org/officeDocument/2006/relationships/slide" Target="slide96.xml"/><Relationship Id="rId9" Type="http://schemas.openxmlformats.org/officeDocument/2006/relationships/slide" Target="slide105.xml"/><Relationship Id="rId14" Type="http://schemas.openxmlformats.org/officeDocument/2006/relationships/slide" Target="slide117.xml"/></Relationships>
</file>

<file path=ppt/slides/_rels/slide108.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0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2" Type="http://schemas.openxmlformats.org/officeDocument/2006/relationships/image" Target="../media/image57.png"/><Relationship Id="rId16" Type="http://schemas.openxmlformats.org/officeDocument/2006/relationships/slide" Target="slide130.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11.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12.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2.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3.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14.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5.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1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6.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27.doc"/><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27.bin"/><Relationship Id="rId2" Type="http://schemas.openxmlformats.org/officeDocument/2006/relationships/slideLayout" Target="../slideLayouts/slideLayout1.xml"/><Relationship Id="rId16" Type="http://schemas.openxmlformats.org/officeDocument/2006/relationships/slide" Target="slide130.xml"/><Relationship Id="rId1" Type="http://schemas.openxmlformats.org/officeDocument/2006/relationships/vmlDrawing" Target="../drawings/vmlDrawing21.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image" Target="../media/image48.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17.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18.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8.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1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21.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1.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2.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28.doc"/><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28.bin"/><Relationship Id="rId2" Type="http://schemas.openxmlformats.org/officeDocument/2006/relationships/slideLayout" Target="../slideLayouts/slideLayout1.xml"/><Relationship Id="rId16" Type="http://schemas.openxmlformats.org/officeDocument/2006/relationships/slide" Target="slide130.xml"/><Relationship Id="rId20" Type="http://schemas.openxmlformats.org/officeDocument/2006/relationships/slide" Target="slide123.xml"/><Relationship Id="rId1" Type="http://schemas.openxmlformats.org/officeDocument/2006/relationships/vmlDrawing" Target="../drawings/vmlDrawing22.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image" Target="../media/image49.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23.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18" Type="http://schemas.openxmlformats.org/officeDocument/2006/relationships/image" Target="../media/image53.png"/><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17" Type="http://schemas.openxmlformats.org/officeDocument/2006/relationships/image" Target="../media/image52.png"/><Relationship Id="rId2" Type="http://schemas.openxmlformats.org/officeDocument/2006/relationships/slide" Target="slide96.xml"/><Relationship Id="rId16"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5.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17" Type="http://schemas.openxmlformats.org/officeDocument/2006/relationships/slide" Target="slide126.xml"/><Relationship Id="rId2" Type="http://schemas.openxmlformats.org/officeDocument/2006/relationships/slide" Target="slide96.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6.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7.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8.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6" Type="http://schemas.openxmlformats.org/officeDocument/2006/relationships/slide" Target="slide129.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2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17" Type="http://schemas.openxmlformats.org/officeDocument/2006/relationships/image" Target="../media/image59.png"/><Relationship Id="rId2" Type="http://schemas.openxmlformats.org/officeDocument/2006/relationships/slide" Target="slide96.xml"/><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slide" Target="slide13.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30.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29.doc"/><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29.bin"/><Relationship Id="rId2" Type="http://schemas.openxmlformats.org/officeDocument/2006/relationships/slideLayout" Target="../slideLayouts/slideLayout1.xml"/><Relationship Id="rId16" Type="http://schemas.openxmlformats.org/officeDocument/2006/relationships/slide" Target="slide130.xml"/><Relationship Id="rId1" Type="http://schemas.openxmlformats.org/officeDocument/2006/relationships/vmlDrawing" Target="../drawings/vmlDrawing23.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image" Target="../media/image60.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31.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30.doc"/><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30.bin"/><Relationship Id="rId2" Type="http://schemas.openxmlformats.org/officeDocument/2006/relationships/slideLayout" Target="../slideLayouts/slideLayout1.xml"/><Relationship Id="rId16" Type="http://schemas.openxmlformats.org/officeDocument/2006/relationships/slide" Target="slide130.xml"/><Relationship Id="rId1" Type="http://schemas.openxmlformats.org/officeDocument/2006/relationships/vmlDrawing" Target="../drawings/vmlDrawing24.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image" Target="../media/image61.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32.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31.doc"/><Relationship Id="rId3" Type="http://schemas.openxmlformats.org/officeDocument/2006/relationships/slide" Target="slide96.xml"/><Relationship Id="rId21" Type="http://schemas.openxmlformats.org/officeDocument/2006/relationships/oleObject" Target="../embeddings/Microsoft_Word_97_-_2003___32.doc"/><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31.bin"/><Relationship Id="rId25" Type="http://schemas.openxmlformats.org/officeDocument/2006/relationships/oleObject" Target="../embeddings/Microsoft_Word_97_-_2003___34.doc"/><Relationship Id="rId2" Type="http://schemas.openxmlformats.org/officeDocument/2006/relationships/slideLayout" Target="../slideLayouts/slideLayout1.xml"/><Relationship Id="rId16" Type="http://schemas.openxmlformats.org/officeDocument/2006/relationships/slide" Target="slide130.xml"/><Relationship Id="rId20" Type="http://schemas.openxmlformats.org/officeDocument/2006/relationships/oleObject" Target="../embeddings/oleObject32.bin"/><Relationship Id="rId1" Type="http://schemas.openxmlformats.org/officeDocument/2006/relationships/vmlDrawing" Target="../drawings/vmlDrawing25.vml"/><Relationship Id="rId6" Type="http://schemas.openxmlformats.org/officeDocument/2006/relationships/slide" Target="slide102.xml"/><Relationship Id="rId11" Type="http://schemas.openxmlformats.org/officeDocument/2006/relationships/slide" Target="slide113.xml"/><Relationship Id="rId24" Type="http://schemas.openxmlformats.org/officeDocument/2006/relationships/oleObject" Target="../embeddings/oleObject34.bin"/><Relationship Id="rId5" Type="http://schemas.openxmlformats.org/officeDocument/2006/relationships/slide" Target="slide100.xml"/><Relationship Id="rId15" Type="http://schemas.openxmlformats.org/officeDocument/2006/relationships/slide" Target="slide122.xml"/><Relationship Id="rId23" Type="http://schemas.openxmlformats.org/officeDocument/2006/relationships/oleObject" Target="../embeddings/Microsoft_Word_97_-_2003___33.doc"/><Relationship Id="rId10" Type="http://schemas.openxmlformats.org/officeDocument/2006/relationships/slide" Target="slide111.xml"/><Relationship Id="rId19" Type="http://schemas.openxmlformats.org/officeDocument/2006/relationships/image" Target="../media/image42.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 Id="rId22" Type="http://schemas.openxmlformats.org/officeDocument/2006/relationships/oleObject" Target="../embeddings/oleObject33.bin"/></Relationships>
</file>

<file path=ppt/slides/_rels/slide133.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Microsoft_Word_97_-_2003___35.doc"/><Relationship Id="rId3" Type="http://schemas.openxmlformats.org/officeDocument/2006/relationships/slide" Target="slide96.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oleObject" Target="../embeddings/oleObject35.bin"/><Relationship Id="rId2" Type="http://schemas.openxmlformats.org/officeDocument/2006/relationships/slideLayout" Target="../slideLayouts/slideLayout1.xml"/><Relationship Id="rId16" Type="http://schemas.openxmlformats.org/officeDocument/2006/relationships/slide" Target="slide130.xml"/><Relationship Id="rId1" Type="http://schemas.openxmlformats.org/officeDocument/2006/relationships/vmlDrawing" Target="../drawings/vmlDrawing26.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image" Target="../media/image62.emf"/><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13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17" Type="http://schemas.openxmlformats.org/officeDocument/2006/relationships/slide" Target="slide2.xml"/><Relationship Id="rId2" Type="http://schemas.openxmlformats.org/officeDocument/2006/relationships/slide" Target="slide96.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7.tif"/><Relationship Id="rId1" Type="http://schemas.openxmlformats.org/officeDocument/2006/relationships/slideLayout" Target="../slideLayouts/slideLayout4.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9.tif"/><Relationship Id="rId7" Type="http://schemas.openxmlformats.org/officeDocument/2006/relationships/slide" Target="slide16.xml"/><Relationship Id="rId2" Type="http://schemas.openxmlformats.org/officeDocument/2006/relationships/image" Target="../media/image8.tif"/><Relationship Id="rId1" Type="http://schemas.openxmlformats.org/officeDocument/2006/relationships/slideLayout" Target="../slideLayouts/slideLayout4.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10.TIF"/><Relationship Id="rId1" Type="http://schemas.openxmlformats.org/officeDocument/2006/relationships/slideLayout" Target="../slideLayouts/slideLayout4.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11.tif"/><Relationship Id="rId1" Type="http://schemas.openxmlformats.org/officeDocument/2006/relationships/slideLayout" Target="../slideLayouts/slideLayout4.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slide" Target="slide13.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3.xml"/><Relationship Id="rId7" Type="http://schemas.openxmlformats.org/officeDocument/2006/relationships/slide" Target="slide95.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77.xml"/><Relationship Id="rId5" Type="http://schemas.openxmlformats.org/officeDocument/2006/relationships/slide" Target="slide48.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slide" Target="slide13.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slide" Target="slide13.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slide" Target="slide13.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slide" Target="slide13.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Microsoft_Word_97_-_2003___2.doc"/></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Microsoft_Word_97_-_2003___3.doc"/></Relationships>
</file>

<file path=ppt/slides/_rels/slide3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4.bin"/><Relationship Id="rId7" Type="http://schemas.openxmlformats.org/officeDocument/2006/relationships/oleObject" Target="../embeddings/Microsoft_Word_97_-_2003___5.doc"/><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17.emf"/><Relationship Id="rId4" Type="http://schemas.openxmlformats.org/officeDocument/2006/relationships/oleObject" Target="../embeddings/Microsoft_Word_97_-_2003___4.doc"/></Relationships>
</file>

<file path=ppt/slides/_rels/slide33.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slide" Target="slide38.xml"/><Relationship Id="rId5" Type="http://schemas.openxmlformats.org/officeDocument/2006/relationships/slide" Target="slide37.xml"/><Relationship Id="rId10" Type="http://schemas.openxmlformats.org/officeDocument/2006/relationships/slide" Target="slide44.xml"/><Relationship Id="rId4" Type="http://schemas.openxmlformats.org/officeDocument/2006/relationships/slide" Target="slide35.xml"/><Relationship Id="rId9" Type="http://schemas.openxmlformats.org/officeDocument/2006/relationships/slide" Target="slide42.xml"/></Relationships>
</file>

<file path=ppt/slides/_rels/slide34.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44.xml"/><Relationship Id="rId3" Type="http://schemas.openxmlformats.org/officeDocument/2006/relationships/oleObject" Target="../embeddings/oleObject6.bin"/><Relationship Id="rId7" Type="http://schemas.openxmlformats.org/officeDocument/2006/relationships/slide" Target="slide35.xml"/><Relationship Id="rId12" Type="http://schemas.openxmlformats.org/officeDocument/2006/relationships/slide" Target="slide42.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slide" Target="slide33.xml"/><Relationship Id="rId11" Type="http://schemas.openxmlformats.org/officeDocument/2006/relationships/slide" Target="slide41.xml"/><Relationship Id="rId5" Type="http://schemas.openxmlformats.org/officeDocument/2006/relationships/image" Target="../media/image19.emf"/><Relationship Id="rId10" Type="http://schemas.openxmlformats.org/officeDocument/2006/relationships/slide" Target="slide40.xml"/><Relationship Id="rId4" Type="http://schemas.openxmlformats.org/officeDocument/2006/relationships/oleObject" Target="../embeddings/Microsoft_Word_97_-_2003___6.doc"/><Relationship Id="rId9" Type="http://schemas.openxmlformats.org/officeDocument/2006/relationships/slide" Target="slide38.xml"/></Relationships>
</file>

<file path=ppt/slides/_rels/slide35.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10" Type="http://schemas.openxmlformats.org/officeDocument/2006/relationships/slide" Target="slide36.xml"/><Relationship Id="rId4" Type="http://schemas.openxmlformats.org/officeDocument/2006/relationships/slide" Target="slide37.xml"/><Relationship Id="rId9" Type="http://schemas.openxmlformats.org/officeDocument/2006/relationships/slide" Target="slide44.xml"/></Relationships>
</file>

<file path=ppt/slides/_rels/slide36.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7.xml"/><Relationship Id="rId9" Type="http://schemas.openxmlformats.org/officeDocument/2006/relationships/slide" Target="slide44.xml"/></Relationships>
</file>

<file path=ppt/slides/_rels/slide37.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slide" Target="slide38.xml"/><Relationship Id="rId5" Type="http://schemas.openxmlformats.org/officeDocument/2006/relationships/slide" Target="slide37.xml"/><Relationship Id="rId10" Type="http://schemas.openxmlformats.org/officeDocument/2006/relationships/slide" Target="slide44.xml"/><Relationship Id="rId4" Type="http://schemas.openxmlformats.org/officeDocument/2006/relationships/slide" Target="slide35.xml"/><Relationship Id="rId9" Type="http://schemas.openxmlformats.org/officeDocument/2006/relationships/slide" Target="slide42.xml"/></Relationships>
</file>

<file path=ppt/slides/_rels/slide3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7.xml"/><Relationship Id="rId9" Type="http://schemas.openxmlformats.org/officeDocument/2006/relationships/slide" Target="slide44.xml"/></Relationships>
</file>

<file path=ppt/slides/_rels/slide39.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7.xml"/><Relationship Id="rId9" Type="http://schemas.openxmlformats.org/officeDocument/2006/relationships/slide" Target="slide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slide" Target="slide38.xml"/><Relationship Id="rId5" Type="http://schemas.openxmlformats.org/officeDocument/2006/relationships/slide" Target="slide37.xml"/><Relationship Id="rId10" Type="http://schemas.openxmlformats.org/officeDocument/2006/relationships/slide" Target="slide44.xml"/><Relationship Id="rId4" Type="http://schemas.openxmlformats.org/officeDocument/2006/relationships/slide" Target="slide35.xml"/><Relationship Id="rId9" Type="http://schemas.openxmlformats.org/officeDocument/2006/relationships/slide" Target="slide42.xml"/></Relationships>
</file>

<file path=ppt/slides/_rels/slide4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3.xml"/><Relationship Id="rId7" Type="http://schemas.openxmlformats.org/officeDocument/2006/relationships/slide" Target="slide40.xm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slide" Target="slide38.xml"/><Relationship Id="rId5" Type="http://schemas.openxmlformats.org/officeDocument/2006/relationships/slide" Target="slide37.xml"/><Relationship Id="rId10" Type="http://schemas.openxmlformats.org/officeDocument/2006/relationships/slide" Target="slide44.xml"/><Relationship Id="rId4" Type="http://schemas.openxmlformats.org/officeDocument/2006/relationships/slide" Target="slide35.xml"/><Relationship Id="rId9" Type="http://schemas.openxmlformats.org/officeDocument/2006/relationships/slide" Target="slide42.xml"/></Relationships>
</file>

<file path=ppt/slides/_rels/slide4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10" Type="http://schemas.openxmlformats.org/officeDocument/2006/relationships/slide" Target="slide43.xml"/><Relationship Id="rId4" Type="http://schemas.openxmlformats.org/officeDocument/2006/relationships/slide" Target="slide37.xml"/><Relationship Id="rId9" Type="http://schemas.openxmlformats.org/officeDocument/2006/relationships/slide" Target="slide44.xml"/></Relationships>
</file>

<file path=ppt/slides/_rels/slide43.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7.xml"/><Relationship Id="rId9" Type="http://schemas.openxmlformats.org/officeDocument/2006/relationships/slide" Target="slide44.xml"/></Relationships>
</file>

<file path=ppt/slides/_rels/slide44.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10" Type="http://schemas.openxmlformats.org/officeDocument/2006/relationships/slide" Target="slide45.xml"/><Relationship Id="rId4" Type="http://schemas.openxmlformats.org/officeDocument/2006/relationships/slide" Target="slide37.xml"/><Relationship Id="rId9"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3.xml"/><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7.xml"/><Relationship Id="rId9" Type="http://schemas.openxmlformats.org/officeDocument/2006/relationships/slide" Target="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embeddings/Microsoft_Word_97_-_2003___7.doc"/></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Microsoft_Word_97_-_2003___8.doc"/></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7.xml"/><Relationship Id="rId1" Type="http://schemas.openxmlformats.org/officeDocument/2006/relationships/slideLayout" Target="../slideLayouts/slideLayout4.xml"/><Relationship Id="rId6" Type="http://schemas.openxmlformats.org/officeDocument/2006/relationships/slide" Target="slide58.xml"/><Relationship Id="rId5" Type="http://schemas.openxmlformats.org/officeDocument/2006/relationships/slide" Target="slide64.xml"/><Relationship Id="rId4" Type="http://schemas.openxmlformats.org/officeDocument/2006/relationships/slide" Target="slide61.xml"/></Relationships>
</file>

<file path=ppt/slides/_rels/slide5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slide" Target="slide64.xml"/><Relationship Id="rId5" Type="http://schemas.openxmlformats.org/officeDocument/2006/relationships/slide" Target="slide61.xml"/><Relationship Id="rId4" Type="http://schemas.openxmlformats.org/officeDocument/2006/relationships/slide" Target="slide59.xml"/></Relationships>
</file>

<file path=ppt/slides/_rels/slide59.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7.xml"/><Relationship Id="rId1" Type="http://schemas.openxmlformats.org/officeDocument/2006/relationships/slideLayout" Target="../slideLayouts/slideLayout4.xml"/><Relationship Id="rId6" Type="http://schemas.openxmlformats.org/officeDocument/2006/relationships/slide" Target="slide60.xml"/><Relationship Id="rId5" Type="http://schemas.openxmlformats.org/officeDocument/2006/relationships/slide" Target="slide64.xml"/><Relationship Id="rId4" Type="http://schemas.openxmlformats.org/officeDocument/2006/relationships/slide" Target="slide6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slide" Target="slide64.xml"/><Relationship Id="rId5" Type="http://schemas.openxmlformats.org/officeDocument/2006/relationships/slide" Target="slide61.xml"/><Relationship Id="rId4" Type="http://schemas.openxmlformats.org/officeDocument/2006/relationships/slide" Target="slide59.xml"/></Relationships>
</file>

<file path=ppt/slides/_rels/slide61.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oleObject" Target="../embeddings/oleObject9.bin"/><Relationship Id="rId7" Type="http://schemas.openxmlformats.org/officeDocument/2006/relationships/slide" Target="slide59.xml"/><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slide" Target="slide57.xml"/><Relationship Id="rId5" Type="http://schemas.openxmlformats.org/officeDocument/2006/relationships/image" Target="../media/image27.emf"/><Relationship Id="rId4" Type="http://schemas.openxmlformats.org/officeDocument/2006/relationships/oleObject" Target="../embeddings/Microsoft_Word_97_-_2003___9.doc"/><Relationship Id="rId9" Type="http://schemas.openxmlformats.org/officeDocument/2006/relationships/slide" Target="slide64.xml"/></Relationships>
</file>

<file path=ppt/slides/_rels/slide62.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oleObject" Target="../embeddings/oleObject10.bin"/><Relationship Id="rId7" Type="http://schemas.openxmlformats.org/officeDocument/2006/relationships/slide" Target="slide59.xml"/><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slide" Target="slide57.xml"/><Relationship Id="rId5" Type="http://schemas.openxmlformats.org/officeDocument/2006/relationships/image" Target="../media/image28.emf"/><Relationship Id="rId10" Type="http://schemas.openxmlformats.org/officeDocument/2006/relationships/slide" Target="slide63.xml"/><Relationship Id="rId4" Type="http://schemas.openxmlformats.org/officeDocument/2006/relationships/oleObject" Target="../embeddings/Microsoft_Word_97_-_2003___10.doc"/><Relationship Id="rId9" Type="http://schemas.openxmlformats.org/officeDocument/2006/relationships/slide" Target="slide64.xml"/></Relationships>
</file>

<file path=ppt/slides/_rels/slide63.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oleObject" Target="../embeddings/oleObject11.bin"/><Relationship Id="rId7" Type="http://schemas.openxmlformats.org/officeDocument/2006/relationships/slide" Target="slide59.xml"/><Relationship Id="rId12" Type="http://schemas.openxmlformats.org/officeDocument/2006/relationships/image" Target="../media/image30.e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slide" Target="slide57.xml"/><Relationship Id="rId11" Type="http://schemas.openxmlformats.org/officeDocument/2006/relationships/oleObject" Target="../embeddings/Microsoft_Word_97_-_2003___12.doc"/><Relationship Id="rId5" Type="http://schemas.openxmlformats.org/officeDocument/2006/relationships/image" Target="../media/image29.emf"/><Relationship Id="rId10" Type="http://schemas.openxmlformats.org/officeDocument/2006/relationships/oleObject" Target="../embeddings/oleObject12.bin"/><Relationship Id="rId4" Type="http://schemas.openxmlformats.org/officeDocument/2006/relationships/oleObject" Target="../embeddings/Microsoft_Word_97_-_2003___11.doc"/><Relationship Id="rId9" Type="http://schemas.openxmlformats.org/officeDocument/2006/relationships/slide" Target="slide64.xml"/></Relationships>
</file>

<file path=ppt/slides/_rels/slide6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oleObject" Target="../embeddings/oleObject13.bin"/><Relationship Id="rId7" Type="http://schemas.openxmlformats.org/officeDocument/2006/relationships/slide" Target="slide59.xml"/><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slide" Target="slide57.xml"/><Relationship Id="rId5" Type="http://schemas.openxmlformats.org/officeDocument/2006/relationships/image" Target="../media/image31.emf"/><Relationship Id="rId10" Type="http://schemas.openxmlformats.org/officeDocument/2006/relationships/slide" Target="slide65.xml"/><Relationship Id="rId4" Type="http://schemas.openxmlformats.org/officeDocument/2006/relationships/oleObject" Target="../embeddings/Microsoft_Word_97_-_2003___13.doc"/><Relationship Id="rId9" Type="http://schemas.openxmlformats.org/officeDocument/2006/relationships/slide" Target="slide64.xml"/></Relationships>
</file>

<file path=ppt/slides/_rels/slide65.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slide" Target="slide64.xml"/><Relationship Id="rId5" Type="http://schemas.openxmlformats.org/officeDocument/2006/relationships/slide" Target="slide61.xml"/><Relationship Id="rId4" Type="http://schemas.openxmlformats.org/officeDocument/2006/relationships/slide" Target="slide59.xml"/></Relationships>
</file>

<file path=ppt/slides/_rels/slide66.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14.bin"/><Relationship Id="rId7" Type="http://schemas.openxmlformats.org/officeDocument/2006/relationships/oleObject" Target="../embeddings/Microsoft_Word_97_-_2003___15.doc"/><Relationship Id="rId12" Type="http://schemas.openxmlformats.org/officeDocument/2006/relationships/slide" Target="slide64.xml"/><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15.bin"/><Relationship Id="rId11" Type="http://schemas.openxmlformats.org/officeDocument/2006/relationships/slide" Target="slide61.xml"/><Relationship Id="rId5" Type="http://schemas.openxmlformats.org/officeDocument/2006/relationships/image" Target="../media/image33.emf"/><Relationship Id="rId10" Type="http://schemas.openxmlformats.org/officeDocument/2006/relationships/slide" Target="slide59.xml"/><Relationship Id="rId4" Type="http://schemas.openxmlformats.org/officeDocument/2006/relationships/oleObject" Target="../embeddings/Microsoft_Word_97_-_2003___14.doc"/><Relationship Id="rId9" Type="http://schemas.openxmlformats.org/officeDocument/2006/relationships/slide" Target="slide57.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slide" Target="slide74.xml"/><Relationship Id="rId4" Type="http://schemas.openxmlformats.org/officeDocument/2006/relationships/slide" Target="slide75.xml"/></Relationships>
</file>

<file path=ppt/slides/_rels/slide7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slide" Target="slide75.xml"/></Relationships>
</file>

<file path=ppt/slides/_rels/slide76.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8.xml"/><Relationship Id="rId7" Type="http://schemas.openxmlformats.org/officeDocument/2006/relationships/slide" Target="slide83.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slide" Target="slide82.xml"/><Relationship Id="rId11" Type="http://schemas.openxmlformats.org/officeDocument/2006/relationships/image" Target="../media/image39.emf"/><Relationship Id="rId5" Type="http://schemas.openxmlformats.org/officeDocument/2006/relationships/slide" Target="slide81.xml"/><Relationship Id="rId10" Type="http://schemas.openxmlformats.org/officeDocument/2006/relationships/oleObject" Target="../embeddings/Microsoft_Word_97_-_2003___16.doc"/><Relationship Id="rId4" Type="http://schemas.openxmlformats.org/officeDocument/2006/relationships/slide" Target="slide79.xml"/><Relationship Id="rId9" Type="http://schemas.openxmlformats.org/officeDocument/2006/relationships/oleObject" Target="../embeddings/oleObject16.bin"/></Relationships>
</file>

<file path=ppt/slides/_rels/slide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 Id="rId9" Type="http://schemas.openxmlformats.org/officeDocument/2006/relationships/slide" Target="slide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81.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82.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8.xml"/><Relationship Id="rId7" Type="http://schemas.openxmlformats.org/officeDocument/2006/relationships/slide" Target="slide83.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slide" Target="slide82.xml"/><Relationship Id="rId5" Type="http://schemas.openxmlformats.org/officeDocument/2006/relationships/slide" Target="slide81.xml"/><Relationship Id="rId4" Type="http://schemas.openxmlformats.org/officeDocument/2006/relationships/slide" Target="slide79.xml"/><Relationship Id="rId9" Type="http://schemas.openxmlformats.org/officeDocument/2006/relationships/image" Target="../media/image41.png"/></Relationships>
</file>

<file path=ppt/slides/_rels/slide83.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84.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87.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8.xml"/><Relationship Id="rId7" Type="http://schemas.openxmlformats.org/officeDocument/2006/relationships/slide" Target="slide83.xml"/><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slide" Target="slide82.xml"/><Relationship Id="rId5" Type="http://schemas.openxmlformats.org/officeDocument/2006/relationships/slide" Target="slide81.xml"/><Relationship Id="rId4" Type="http://schemas.openxmlformats.org/officeDocument/2006/relationships/slide" Target="slide79.xml"/></Relationships>
</file>

<file path=ppt/slides/_rels/slide88.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oleObject" Target="../embeddings/oleObject18.bin"/><Relationship Id="rId3" Type="http://schemas.openxmlformats.org/officeDocument/2006/relationships/slide" Target="slide78.xml"/><Relationship Id="rId7" Type="http://schemas.openxmlformats.org/officeDocument/2006/relationships/slide" Target="slide83.xml"/><Relationship Id="rId12" Type="http://schemas.openxmlformats.org/officeDocument/2006/relationships/image" Target="../media/image42.e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82.xml"/><Relationship Id="rId11" Type="http://schemas.openxmlformats.org/officeDocument/2006/relationships/oleObject" Target="../embeddings/Microsoft_Word_97_-_2003___17.doc"/><Relationship Id="rId5" Type="http://schemas.openxmlformats.org/officeDocument/2006/relationships/slide" Target="slide81.xml"/><Relationship Id="rId15" Type="http://schemas.openxmlformats.org/officeDocument/2006/relationships/image" Target="../media/image43.emf"/><Relationship Id="rId10" Type="http://schemas.openxmlformats.org/officeDocument/2006/relationships/oleObject" Target="../embeddings/oleObject17.bin"/><Relationship Id="rId4" Type="http://schemas.openxmlformats.org/officeDocument/2006/relationships/slide" Target="slide79.xml"/><Relationship Id="rId9" Type="http://schemas.openxmlformats.org/officeDocument/2006/relationships/image" Target="../media/image45.png"/><Relationship Id="rId14" Type="http://schemas.openxmlformats.org/officeDocument/2006/relationships/oleObject" Target="../embeddings/Microsoft_Word_97_-_2003___18.doc"/></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91.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oleObject" Target="../embeddings/Microsoft_Word_97_-_2003___20.doc"/><Relationship Id="rId3" Type="http://schemas.openxmlformats.org/officeDocument/2006/relationships/slide" Target="slide78.xml"/><Relationship Id="rId7" Type="http://schemas.openxmlformats.org/officeDocument/2006/relationships/slide" Target="slide83.xml"/><Relationship Id="rId12"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slide" Target="slide82.xml"/><Relationship Id="rId11" Type="http://schemas.openxmlformats.org/officeDocument/2006/relationships/image" Target="../media/image42.emf"/><Relationship Id="rId5" Type="http://schemas.openxmlformats.org/officeDocument/2006/relationships/slide" Target="slide81.xml"/><Relationship Id="rId15" Type="http://schemas.openxmlformats.org/officeDocument/2006/relationships/oleObject" Target="../embeddings/Microsoft_Word_97_-_2003___21.doc"/><Relationship Id="rId10" Type="http://schemas.openxmlformats.org/officeDocument/2006/relationships/oleObject" Target="../embeddings/Microsoft_Word_97_-_2003___19.doc"/><Relationship Id="rId4" Type="http://schemas.openxmlformats.org/officeDocument/2006/relationships/slide" Target="slide79.xml"/><Relationship Id="rId9" Type="http://schemas.openxmlformats.org/officeDocument/2006/relationships/oleObject" Target="../embeddings/oleObject19.bin"/><Relationship Id="rId14" Type="http://schemas.openxmlformats.org/officeDocument/2006/relationships/oleObject" Target="../embeddings/oleObject21.bin"/></Relationships>
</file>

<file path=ppt/slides/_rels/slide92.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93.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8.xml"/><Relationship Id="rId7" Type="http://schemas.openxmlformats.org/officeDocument/2006/relationships/slide" Target="slide83.xml"/><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slide" Target="slide82.xml"/><Relationship Id="rId11" Type="http://schemas.openxmlformats.org/officeDocument/2006/relationships/image" Target="../media/image42.emf"/><Relationship Id="rId5" Type="http://schemas.openxmlformats.org/officeDocument/2006/relationships/slide" Target="slide81.xml"/><Relationship Id="rId10" Type="http://schemas.openxmlformats.org/officeDocument/2006/relationships/oleObject" Target="../embeddings/Microsoft_Word_97_-_2003___22.doc"/><Relationship Id="rId4" Type="http://schemas.openxmlformats.org/officeDocument/2006/relationships/slide" Target="slide79.xml"/><Relationship Id="rId9" Type="http://schemas.openxmlformats.org/officeDocument/2006/relationships/oleObject" Target="../embeddings/oleObject22.bin"/></Relationships>
</file>

<file path=ppt/slides/_rels/slide9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79.xml"/><Relationship Id="rId7" Type="http://schemas.openxmlformats.org/officeDocument/2006/relationships/slide" Target="slide85.xml"/><Relationship Id="rId2"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7.xml"/><Relationship Id="rId18" Type="http://schemas.openxmlformats.org/officeDocument/2006/relationships/oleObject" Target="../embeddings/oleObject23.bin"/><Relationship Id="rId3" Type="http://schemas.openxmlformats.org/officeDocument/2006/relationships/slide" Target="slide96.xml"/><Relationship Id="rId21" Type="http://schemas.openxmlformats.org/officeDocument/2006/relationships/slide" Target="slide97.xml"/><Relationship Id="rId7" Type="http://schemas.openxmlformats.org/officeDocument/2006/relationships/slide" Target="slide104.xml"/><Relationship Id="rId12" Type="http://schemas.openxmlformats.org/officeDocument/2006/relationships/slide" Target="slide115.xml"/><Relationship Id="rId17" Type="http://schemas.openxmlformats.org/officeDocument/2006/relationships/image" Target="../media/image46.png"/><Relationship Id="rId2" Type="http://schemas.openxmlformats.org/officeDocument/2006/relationships/slideLayout" Target="../slideLayouts/slideLayout1.xml"/><Relationship Id="rId16" Type="http://schemas.openxmlformats.org/officeDocument/2006/relationships/slide" Target="slide130.xml"/><Relationship Id="rId20" Type="http://schemas.openxmlformats.org/officeDocument/2006/relationships/image" Target="../media/image42.emf"/><Relationship Id="rId1" Type="http://schemas.openxmlformats.org/officeDocument/2006/relationships/vmlDrawing" Target="../drawings/vmlDrawing17.v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2.xml"/><Relationship Id="rId10" Type="http://schemas.openxmlformats.org/officeDocument/2006/relationships/slide" Target="slide111.xml"/><Relationship Id="rId19" Type="http://schemas.openxmlformats.org/officeDocument/2006/relationships/oleObject" Target="../embeddings/Microsoft_Word_97_-_2003___23.doc"/><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0.xml"/></Relationships>
</file>

<file path=ppt/slides/_rels/slide97.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98.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17" Type="http://schemas.openxmlformats.org/officeDocument/2006/relationships/slide" Target="slide99.xml"/><Relationship Id="rId2" Type="http://schemas.openxmlformats.org/officeDocument/2006/relationships/slide" Target="slide96.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_rels/slide9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3" Type="http://schemas.openxmlformats.org/officeDocument/2006/relationships/slide" Target="slide98.xml"/><Relationship Id="rId7" Type="http://schemas.openxmlformats.org/officeDocument/2006/relationships/slide" Target="slide105.xml"/><Relationship Id="rId12" Type="http://schemas.openxmlformats.org/officeDocument/2006/relationships/slide" Target="slide117.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115.xml"/><Relationship Id="rId5" Type="http://schemas.openxmlformats.org/officeDocument/2006/relationships/slide" Target="slide102.xml"/><Relationship Id="rId15" Type="http://schemas.openxmlformats.org/officeDocument/2006/relationships/slide" Target="slide130.xml"/><Relationship Id="rId10" Type="http://schemas.openxmlformats.org/officeDocument/2006/relationships/slide" Target="slide113.xml"/><Relationship Id="rId4" Type="http://schemas.openxmlformats.org/officeDocument/2006/relationships/slide" Target="slide100.xml"/><Relationship Id="rId9" Type="http://schemas.openxmlformats.org/officeDocument/2006/relationships/slide" Target="slide111.xml"/><Relationship Id="rId14" Type="http://schemas.openxmlformats.org/officeDocument/2006/relationships/slide" Target="slide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2" name="Picture 2" descr="F:\曹瑞媛\校对\幻灯片\图片\一轮幻灯片用人教\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4" y="-26590"/>
            <a:ext cx="12215887" cy="688617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16150" y="4501203"/>
            <a:ext cx="4288353" cy="584775"/>
          </a:xfrm>
          <a:prstGeom prst="rect">
            <a:avLst/>
          </a:prstGeom>
        </p:spPr>
        <p:txBody>
          <a:bodyPr wrap="none">
            <a:spAutoFit/>
          </a:bodyPr>
          <a:lstStyle/>
          <a:p>
            <a:pPr algn="just"/>
            <a:r>
              <a:rPr lang="zh-CN" altLang="en-US" sz="3200" b="1" dirty="0" smtClean="0">
                <a:solidFill>
                  <a:schemeClr val="bg1"/>
                </a:solidFill>
                <a:latin typeface="Times New Roman" pitchFamily="18" charset="0"/>
                <a:ea typeface="微软雅黑"/>
                <a:cs typeface="Times New Roman" pitchFamily="18" charset="0"/>
              </a:rPr>
              <a:t>第</a:t>
            </a:r>
            <a:r>
              <a:rPr lang="en-US" altLang="zh-CN" sz="3200" b="1" smtClean="0">
                <a:solidFill>
                  <a:schemeClr val="bg1"/>
                </a:solidFill>
                <a:latin typeface="Times New Roman" pitchFamily="18" charset="0"/>
                <a:ea typeface="微软雅黑"/>
                <a:cs typeface="Times New Roman" pitchFamily="18" charset="0"/>
              </a:rPr>
              <a:t>21</a:t>
            </a:r>
            <a:r>
              <a:rPr lang="zh-CN" altLang="en-US" sz="3200" b="1" smtClean="0">
                <a:solidFill>
                  <a:schemeClr val="bg1"/>
                </a:solidFill>
                <a:latin typeface="Times New Roman" pitchFamily="18" charset="0"/>
                <a:ea typeface="微软雅黑"/>
                <a:cs typeface="Times New Roman" pitchFamily="18" charset="0"/>
              </a:rPr>
              <a:t>讲</a:t>
            </a:r>
            <a:r>
              <a:rPr lang="zh-CN" altLang="en-US" sz="3200" b="1" dirty="0">
                <a:solidFill>
                  <a:schemeClr val="bg1"/>
                </a:solidFill>
                <a:latin typeface="Times New Roman" pitchFamily="18" charset="0"/>
                <a:ea typeface="微软雅黑"/>
                <a:cs typeface="Times New Roman" pitchFamily="18" charset="0"/>
              </a:rPr>
              <a:t>　化学能与热能</a:t>
            </a:r>
          </a:p>
        </p:txBody>
      </p:sp>
      <p:grpSp>
        <p:nvGrpSpPr>
          <p:cNvPr id="9" name="组合 8"/>
          <p:cNvGrpSpPr/>
          <p:nvPr/>
        </p:nvGrpSpPr>
        <p:grpSpPr>
          <a:xfrm>
            <a:off x="-25474" y="4082529"/>
            <a:ext cx="936104" cy="1507504"/>
            <a:chOff x="1636272" y="4786031"/>
            <a:chExt cx="839787" cy="1212851"/>
          </a:xfrm>
        </p:grpSpPr>
        <p:sp>
          <p:nvSpPr>
            <p:cNvPr id="10" name="矩形 9"/>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2238" y="334151"/>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中和热</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概念：在稀溶液中，强酸跟强碱发生中和反应</a:t>
            </a:r>
            <a:r>
              <a:rPr lang="zh-CN" altLang="zh-CN" sz="2800" kern="100" dirty="0" smtClean="0">
                <a:latin typeface="Times New Roman"/>
                <a:ea typeface="华文细黑"/>
                <a:cs typeface="Times New Roman"/>
              </a:rPr>
              <a:t>生成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的反应热叫中和热。</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用离子方程式可表示为</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中和热的测定</a:t>
            </a:r>
            <a:r>
              <a:rPr lang="zh-CN" altLang="zh-CN" sz="2800" kern="100" dirty="0" smtClean="0">
                <a:latin typeface="Times New Roman"/>
                <a:ea typeface="华文细黑"/>
                <a:cs typeface="Times New Roman"/>
              </a:rPr>
              <a:t>原理</a:t>
            </a:r>
            <a:endParaRPr lang="en-US" altLang="zh-CN" sz="2800" kern="100" dirty="0" smtClean="0">
              <a:latin typeface="Times New Roman"/>
              <a:ea typeface="华文细黑"/>
              <a:cs typeface="Times New Roman"/>
            </a:endParaRPr>
          </a:p>
        </p:txBody>
      </p:sp>
      <p:sp>
        <p:nvSpPr>
          <p:cNvPr id="7" name="矩形 6"/>
          <p:cNvSpPr/>
          <p:nvPr/>
        </p:nvSpPr>
        <p:spPr>
          <a:xfrm>
            <a:off x="293740" y="5412110"/>
            <a:ext cx="11524006" cy="656846"/>
          </a:xfrm>
          <a:prstGeom prst="rect">
            <a:avLst/>
          </a:prstGeom>
        </p:spPr>
        <p:txBody>
          <a:bodyPr>
            <a:spAutoFit/>
          </a:bodyPr>
          <a:lstStyle/>
          <a:p>
            <a:pPr algn="just">
              <a:lnSpc>
                <a:spcPct val="150000"/>
              </a:lnSpc>
              <a:spcAft>
                <a:spcPts val="0"/>
              </a:spcAft>
            </a:pPr>
            <a:r>
              <a:rPr lang="en-US" altLang="zh-CN" sz="2800" i="1"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4.18 </a:t>
            </a:r>
            <a:r>
              <a:rPr lang="en-US" altLang="zh-CN" sz="2800" kern="100" dirty="0" err="1">
                <a:latin typeface="Times New Roman"/>
                <a:ea typeface="华文细黑"/>
              </a:rPr>
              <a:t>J·g</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en-US" altLang="zh-CN" sz="2800" kern="100" dirty="0">
                <a:latin typeface="宋体"/>
                <a:ea typeface="华文细黑"/>
                <a:cs typeface="Times New Roman"/>
              </a:rPr>
              <a:t>℃</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4.18</a:t>
            </a:r>
            <a:r>
              <a:rPr lang="en-US" altLang="zh-CN" sz="2800" kern="100" dirty="0">
                <a:latin typeface="宋体"/>
                <a:ea typeface="华文细黑"/>
                <a:cs typeface="Times New Roman"/>
              </a:rPr>
              <a:t>×</a:t>
            </a:r>
            <a:r>
              <a:rPr lang="en-US" altLang="zh-CN" sz="2800" kern="100" dirty="0">
                <a:latin typeface="Times New Roman"/>
                <a:ea typeface="华文细黑"/>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3</a:t>
            </a:r>
            <a:r>
              <a:rPr lang="en-US" altLang="zh-CN" sz="2800" kern="100" dirty="0">
                <a:latin typeface="Times New Roman"/>
                <a:ea typeface="华文细黑"/>
              </a:rPr>
              <a:t> </a:t>
            </a:r>
            <a:r>
              <a:rPr lang="en-US" altLang="zh-CN" sz="2800" kern="100" dirty="0" err="1">
                <a:latin typeface="Times New Roman"/>
                <a:ea typeface="华文细黑"/>
              </a:rPr>
              <a:t>kJ·g</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en-US" altLang="zh-CN" sz="2800" kern="100" dirty="0">
                <a:latin typeface="宋体"/>
                <a:ea typeface="华文细黑"/>
                <a:cs typeface="Times New Roman"/>
              </a:rPr>
              <a:t>℃</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n</a:t>
            </a:r>
            <a:r>
              <a:rPr lang="zh-CN" altLang="zh-CN" sz="2800" kern="100" dirty="0">
                <a:latin typeface="Times New Roman"/>
                <a:ea typeface="华文细黑"/>
                <a:cs typeface="Times New Roman"/>
              </a:rPr>
              <a:t>为生成</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的物质的量。</a:t>
            </a:r>
            <a:endParaRPr lang="en-US" altLang="zh-CN" sz="2800" kern="100" dirty="0" smtClean="0">
              <a:latin typeface="Times New Roman"/>
              <a:ea typeface="华文细黑"/>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330970360"/>
              </p:ext>
            </p:extLst>
          </p:nvPr>
        </p:nvGraphicFramePr>
        <p:xfrm>
          <a:off x="360415" y="4375423"/>
          <a:ext cx="7532687" cy="1257300"/>
        </p:xfrm>
        <a:graphic>
          <a:graphicData uri="http://schemas.openxmlformats.org/presentationml/2006/ole">
            <mc:AlternateContent xmlns:mc="http://schemas.openxmlformats.org/markup-compatibility/2006">
              <mc:Choice xmlns:v="urn:schemas-microsoft-com:vml" Requires="v">
                <p:oleObj spid="_x0000_s269332" name="Document" r:id="rId4" imgW="7533167" imgH="1256837" progId="Word.Document.8">
                  <p:embed/>
                </p:oleObj>
              </mc:Choice>
              <mc:Fallback>
                <p:oleObj name="Document" r:id="rId4" imgW="7533167" imgH="1256837" progId="Word.Document.8">
                  <p:embed/>
                  <p:pic>
                    <p:nvPicPr>
                      <p:cNvPr id="0" name=""/>
                      <p:cNvPicPr/>
                      <p:nvPr/>
                    </p:nvPicPr>
                    <p:blipFill>
                      <a:blip r:embed="rId5"/>
                      <a:stretch>
                        <a:fillRect/>
                      </a:stretch>
                    </p:blipFill>
                    <p:spPr>
                      <a:xfrm>
                        <a:off x="360415" y="4375423"/>
                        <a:ext cx="7532687" cy="1257300"/>
                      </a:xfrm>
                      <a:prstGeom prst="rect">
                        <a:avLst/>
                      </a:prstGeom>
                    </p:spPr>
                  </p:pic>
                </p:oleObj>
              </mc:Fallback>
            </mc:AlternateContent>
          </a:graphicData>
        </a:graphic>
      </p:graphicFrame>
      <p:sp>
        <p:nvSpPr>
          <p:cNvPr id="9" name="矩形 8"/>
          <p:cNvSpPr/>
          <p:nvPr/>
        </p:nvSpPr>
        <p:spPr>
          <a:xfrm>
            <a:off x="8676438" y="1034480"/>
            <a:ext cx="2459328" cy="523220"/>
          </a:xfrm>
          <a:prstGeom prst="rect">
            <a:avLst/>
          </a:prstGeom>
        </p:spPr>
        <p:txBody>
          <a:bodyPr wrap="none">
            <a:spAutoFit/>
          </a:bodyPr>
          <a:lstStyle/>
          <a:p>
            <a:r>
              <a:rPr lang="en-US" altLang="zh-CN" sz="2800" kern="100" dirty="0" smtClean="0">
                <a:solidFill>
                  <a:srgbClr val="0000FF"/>
                </a:solidFill>
                <a:latin typeface="Times New Roman"/>
                <a:ea typeface="华文细黑"/>
                <a:cs typeface="Courier New"/>
              </a:rPr>
              <a:t>1 </a:t>
            </a:r>
            <a:r>
              <a:rPr lang="en-US" altLang="zh-CN" sz="2800" kern="100" dirty="0" err="1" smtClean="0">
                <a:solidFill>
                  <a:srgbClr val="0000FF"/>
                </a:solidFill>
                <a:latin typeface="Times New Roman"/>
                <a:ea typeface="华文细黑"/>
                <a:cs typeface="Courier New"/>
              </a:rPr>
              <a:t>mol</a:t>
            </a:r>
            <a:r>
              <a:rPr lang="zh-CN" altLang="zh-CN" sz="2800" kern="100" dirty="0">
                <a:solidFill>
                  <a:srgbClr val="0000FF"/>
                </a:solidFill>
                <a:latin typeface="Times New Roman"/>
                <a:ea typeface="华文细黑"/>
                <a:cs typeface="Times New Roman"/>
              </a:rPr>
              <a:t>液态</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136167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9" grpId="0"/>
      <p:bldP spid="9"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4246" y="1234239"/>
            <a:ext cx="11409907" cy="5219891"/>
          </a:xfrm>
          <a:prstGeom prst="rect">
            <a:avLst/>
          </a:prstGeom>
        </p:spPr>
        <p:txBody>
          <a:bodyPr>
            <a:spAutoFit/>
          </a:bodyPr>
          <a:lstStyle/>
          <a:p>
            <a:pPr algn="just">
              <a:lnSpc>
                <a:spcPct val="170000"/>
              </a:lnSpc>
              <a:spcAft>
                <a:spcPts val="0"/>
              </a:spcAft>
            </a:pPr>
            <a:r>
              <a:rPr lang="en-US" altLang="zh-CN" sz="2800" kern="100" dirty="0">
                <a:latin typeface="Times New Roman"/>
                <a:ea typeface="华文细黑"/>
                <a:cs typeface="Courier New"/>
              </a:rPr>
              <a:t>3</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将盛有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粉末的小烧杯放入盛有少量醋酸的大烧杯中，然后向小烧杯中加入盐酸，反应剧烈，醋酸逐渐凝固。由此可见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7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和盐酸的反应是放热反应</a:t>
            </a:r>
            <a:endParaRPr lang="zh-CN" altLang="zh-CN" sz="2800" kern="100" dirty="0">
              <a:latin typeface="宋体"/>
              <a:cs typeface="Courier New"/>
            </a:endParaRPr>
          </a:p>
          <a:p>
            <a:pPr algn="just">
              <a:lnSpc>
                <a:spcPct val="17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和盐酸的反应是吸热反应</a:t>
            </a:r>
            <a:endParaRPr lang="zh-CN" altLang="zh-CN" sz="2800" kern="100" dirty="0">
              <a:latin typeface="宋体"/>
              <a:cs typeface="Courier New"/>
            </a:endParaRPr>
          </a:p>
          <a:p>
            <a:pPr algn="just">
              <a:lnSpc>
                <a:spcPct val="17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反应物的总能量高于生成物的总能量</a:t>
            </a:r>
            <a:endParaRPr lang="zh-CN" altLang="zh-CN" sz="2800" kern="100" dirty="0">
              <a:latin typeface="宋体"/>
              <a:cs typeface="Courier New"/>
            </a:endParaRPr>
          </a:p>
          <a:p>
            <a:pPr>
              <a:lnSpc>
                <a:spcPct val="17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反应的热化学方程式为</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HCO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err="1">
                <a:latin typeface="Times New Roman"/>
                <a:ea typeface="华文细黑"/>
              </a:rPr>
              <a:t>HCl</a:t>
            </a:r>
            <a:r>
              <a:rPr lang="en-US" altLang="zh-CN" sz="2800" kern="100" spc="-80" dirty="0">
                <a:latin typeface="Times New Roman"/>
                <a:ea typeface="华文细黑"/>
              </a:rPr>
              <a:t>==</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ct val="170000"/>
              </a:lnSpc>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en-US" sz="2800" dirty="0"/>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14246" y="1125538"/>
            <a:ext cx="11409907" cy="5219891"/>
          </a:xfrm>
          <a:prstGeom prst="rect">
            <a:avLst/>
          </a:prstGeom>
        </p:spPr>
        <p:txBody>
          <a:bodyPr>
            <a:spAutoFit/>
          </a:bodyPr>
          <a:lstStyle/>
          <a:p>
            <a:pPr algn="just">
              <a:lnSpc>
                <a:spcPct val="17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醋酸逐渐凝固说明，反应吸收热量导致醋酸溶液温度降低，即</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HCO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与</a:t>
            </a:r>
            <a:r>
              <a:rPr lang="en-US" altLang="zh-CN" sz="2800" kern="100" dirty="0" err="1">
                <a:latin typeface="Times New Roman"/>
                <a:ea typeface="华文细黑"/>
              </a:rPr>
              <a:t>HCl</a:t>
            </a:r>
            <a:r>
              <a:rPr lang="zh-CN" altLang="zh-CN" sz="2800" kern="100" dirty="0">
                <a:latin typeface="Times New Roman"/>
                <a:ea typeface="华文细黑"/>
                <a:cs typeface="Times New Roman"/>
              </a:rPr>
              <a:t>的反应为吸热反应，故</a:t>
            </a:r>
            <a:r>
              <a:rPr lang="en-US" altLang="zh-CN" sz="2800" kern="100" dirty="0">
                <a:latin typeface="Times New Roman"/>
                <a:ea typeface="华文细黑"/>
              </a:rPr>
              <a:t>A</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0000"/>
              </a:lnSpc>
              <a:spcAft>
                <a:spcPts val="0"/>
              </a:spcAf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项，因反应为吸热反应，则反应后生成物的总能量高于反应物的总能量，故</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0000"/>
              </a:lnSpc>
              <a:spcAft>
                <a:spcPts val="0"/>
              </a:spcAf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项，书写热化学方程式时，应注明物质的状态，不用标明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符号，故</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en-US" sz="2800" b="1" kern="100" dirty="0">
              <a:solidFill>
                <a:schemeClr val="accent6">
                  <a:lumMod val="75000"/>
                </a:schemeClr>
              </a:solidFill>
              <a:latin typeface="Times New Roman"/>
              <a:ea typeface="华文细黑"/>
              <a:cs typeface="Courier New"/>
            </a:endParaRPr>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5786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1413570"/>
            <a:ext cx="11296938"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S(s)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297.23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2SO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196.64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②</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假设反应过程中无热量损失，则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S(s)</a:t>
            </a:r>
            <a:r>
              <a:rPr lang="zh-CN" altLang="zh-CN" sz="2800" kern="100" dirty="0">
                <a:latin typeface="Times New Roman"/>
                <a:ea typeface="华文细黑"/>
                <a:cs typeface="Times New Roman"/>
              </a:rPr>
              <a:t>完全反应，并转化为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时，放出</a:t>
            </a:r>
            <a:r>
              <a:rPr lang="en-US" altLang="zh-CN" sz="2800" kern="100" dirty="0">
                <a:latin typeface="Times New Roman"/>
                <a:ea typeface="华文细黑"/>
                <a:cs typeface="Courier New"/>
              </a:rPr>
              <a:t>395.55 kJ</a:t>
            </a:r>
            <a:r>
              <a:rPr lang="zh-CN" altLang="zh-CN" sz="2800" kern="100" dirty="0">
                <a:latin typeface="Times New Roman"/>
                <a:ea typeface="华文细黑"/>
                <a:cs typeface="Times New Roman"/>
              </a:rPr>
              <a:t>热量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分子储存的能量之和大于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分子</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1 L 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完全反应生成</a:t>
            </a:r>
            <a:r>
              <a:rPr lang="en-US" altLang="zh-CN" sz="2800" kern="100" dirty="0">
                <a:latin typeface="Times New Roman"/>
                <a:ea typeface="华文细黑"/>
                <a:cs typeface="Courier New"/>
              </a:rPr>
              <a:t>1 L 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，放出</a:t>
            </a:r>
            <a:r>
              <a:rPr lang="en-US" altLang="zh-CN" sz="2800" kern="100" dirty="0">
                <a:latin typeface="Times New Roman"/>
                <a:ea typeface="华文细黑"/>
                <a:cs typeface="Courier New"/>
              </a:rPr>
              <a:t>98.32 kJ</a:t>
            </a:r>
            <a:r>
              <a:rPr lang="zh-CN" altLang="zh-CN" sz="2800" kern="100" dirty="0">
                <a:latin typeface="Times New Roman"/>
                <a:ea typeface="华文细黑"/>
                <a:cs typeface="Times New Roman"/>
              </a:rPr>
              <a:t>热量</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使用催化剂，可以减少反应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放出的热量</a:t>
            </a:r>
            <a:endParaRPr lang="zh-CN" altLang="zh-CN" sz="280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108584857"/>
              </p:ext>
            </p:extLst>
          </p:nvPr>
        </p:nvGraphicFramePr>
        <p:xfrm>
          <a:off x="2782838" y="2177083"/>
          <a:ext cx="1219200" cy="839788"/>
        </p:xfrm>
        <a:graphic>
          <a:graphicData uri="http://schemas.openxmlformats.org/presentationml/2006/ole">
            <mc:AlternateContent xmlns:mc="http://schemas.openxmlformats.org/markup-compatibility/2006">
              <mc:Choice xmlns:v="urn:schemas-microsoft-com:vml" Requires="v">
                <p:oleObj spid="_x0000_s247839" name="Document" r:id="rId18" imgW="1219246" imgH="840051" progId="Word.Document.8">
                  <p:embed/>
                </p:oleObj>
              </mc:Choice>
              <mc:Fallback>
                <p:oleObj name="Document" r:id="rId18" imgW="1219246" imgH="840051" progId="Word.Document.8">
                  <p:embed/>
                  <p:pic>
                    <p:nvPicPr>
                      <p:cNvPr id="0" name="对象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82838" y="2177083"/>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1197546"/>
            <a:ext cx="11296938" cy="3539430"/>
          </a:xfrm>
          <a:prstGeom prst="rect">
            <a:avLst/>
          </a:prstGeom>
        </p:spPr>
        <p:txBody>
          <a:bodyPr>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a:t>
            </a:r>
            <a:r>
              <a:rPr lang="en-US" altLang="zh-CN" sz="2800" kern="100" dirty="0">
                <a:latin typeface="Times New Roman"/>
                <a:ea typeface="华文细黑"/>
              </a:rPr>
              <a:t>SO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转化为</a:t>
            </a:r>
            <a:r>
              <a:rPr lang="en-US" altLang="zh-CN" sz="2800" kern="100" dirty="0">
                <a:latin typeface="Times New Roman"/>
                <a:ea typeface="华文细黑"/>
              </a:rPr>
              <a:t>SO</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的反应是可逆反应，不能完全反应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项，应改为</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完全反应生成</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，放出</a:t>
            </a:r>
            <a:r>
              <a:rPr lang="en-US" altLang="zh-CN" sz="2800" kern="100" dirty="0">
                <a:latin typeface="Times New Roman"/>
                <a:ea typeface="华文细黑"/>
              </a:rPr>
              <a:t>98.32 kJ</a:t>
            </a:r>
            <a:r>
              <a:rPr lang="zh-CN" altLang="zh-CN" sz="2800" kern="100" dirty="0">
                <a:latin typeface="Times New Roman"/>
                <a:ea typeface="华文细黑"/>
                <a:cs typeface="Times New Roman"/>
              </a:rPr>
              <a:t>热量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项，使用催化剂不会改变反应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放出的热量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8"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2730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334566" y="1047135"/>
            <a:ext cx="11296938"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氢气和氟气混合在黑暗处即可发生爆炸而释放出大量的热量。在反应过程中，断裂</a:t>
            </a:r>
            <a:r>
              <a:rPr lang="en-US" altLang="zh-CN" sz="2800" kern="100" dirty="0">
                <a:latin typeface="Times New Roman"/>
                <a:ea typeface="华文细黑"/>
                <a:cs typeface="Courier New"/>
              </a:rPr>
              <a:t> l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中的化学键消耗的能量</a:t>
            </a:r>
            <a:r>
              <a:rPr lang="zh-CN" altLang="zh-CN" sz="2800" kern="100" dirty="0">
                <a:latin typeface="Times New Roman" pitchFamily="18" charset="0"/>
                <a:ea typeface="华文细黑"/>
                <a:cs typeface="Times New Roman" pitchFamily="18" charset="0"/>
              </a:rPr>
              <a:t>为</a:t>
            </a:r>
            <a:r>
              <a:rPr lang="zh-CN" altLang="zh-CN" sz="2800" kern="100" dirty="0">
                <a:latin typeface="Times New Roman" pitchFamily="18" charset="0"/>
                <a:ea typeface="Times New Roman"/>
                <a:cs typeface="Times New Roman" pitchFamily="18" charset="0"/>
              </a:rPr>
              <a:t> </a:t>
            </a:r>
            <a:r>
              <a:rPr lang="en-US" altLang="zh-CN" sz="2800" i="1" kern="100" dirty="0">
                <a:latin typeface="Times New Roman" pitchFamily="18" charset="0"/>
                <a:ea typeface="Times New Roman"/>
                <a:cs typeface="Times New Roman" pitchFamily="18" charset="0"/>
              </a:rPr>
              <a:t>Q</a:t>
            </a:r>
            <a:r>
              <a:rPr lang="en-US" altLang="zh-CN" sz="2800" kern="100" baseline="-25000" dirty="0">
                <a:latin typeface="Times New Roman" pitchFamily="18" charset="0"/>
                <a:ea typeface="Times New Roman"/>
                <a:cs typeface="Times New Roman" pitchFamily="18" charset="0"/>
              </a:rPr>
              <a:t>1</a:t>
            </a:r>
            <a:r>
              <a:rPr lang="en-US" altLang="zh-CN" sz="2800" kern="100" dirty="0">
                <a:latin typeface="Times New Roman" pitchFamily="18" charset="0"/>
                <a:ea typeface="Times New Roman"/>
                <a:cs typeface="Times New Roman" pitchFamily="18" charset="0"/>
              </a:rPr>
              <a:t>kJ</a:t>
            </a:r>
            <a:r>
              <a:rPr lang="zh-CN" altLang="zh-CN" sz="2800" kern="100" dirty="0">
                <a:latin typeface="Times New Roman"/>
                <a:ea typeface="华文细黑"/>
                <a:cs typeface="Times New Roman"/>
              </a:rPr>
              <a:t>，断裂</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中的化学键消耗的能量为</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kJ</a:t>
            </a:r>
            <a:r>
              <a:rPr lang="zh-CN" altLang="zh-CN" sz="2800" kern="100" dirty="0">
                <a:latin typeface="Times New Roman"/>
                <a:ea typeface="华文细黑"/>
                <a:cs typeface="Times New Roman"/>
              </a:rPr>
              <a:t>，形成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HF</a:t>
            </a:r>
            <a:r>
              <a:rPr lang="zh-CN" altLang="zh-CN" sz="2800" kern="100" dirty="0">
                <a:latin typeface="Times New Roman"/>
                <a:ea typeface="华文细黑"/>
                <a:cs typeface="Times New Roman"/>
              </a:rPr>
              <a:t>中的化学键释放的能量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i="1" kern="100" dirty="0" smtClean="0">
                <a:latin typeface="Times New Roman"/>
                <a:ea typeface="华文细黑"/>
                <a:cs typeface="Courier New"/>
              </a:rPr>
              <a:t>Q</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kJ</a:t>
            </a:r>
            <a:r>
              <a:rPr lang="zh-CN" altLang="zh-CN" sz="2800" kern="100" dirty="0">
                <a:latin typeface="Times New Roman"/>
                <a:ea typeface="华文细黑"/>
                <a:cs typeface="Times New Roman"/>
              </a:rPr>
              <a:t>。下列关系式中正确的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B</a:t>
            </a:r>
            <a:r>
              <a:rPr lang="en-US" altLang="zh-CN" sz="2800" kern="100" dirty="0">
                <a:solidFill>
                  <a:srgbClr val="000000"/>
                </a:solidFill>
                <a:latin typeface="Times New Roman"/>
                <a:cs typeface="Courier New"/>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en-US" altLang="zh-CN" sz="2800" kern="100" dirty="0">
                <a:solidFill>
                  <a:srgbClr val="000000"/>
                </a:solidFill>
                <a:latin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3</a:t>
            </a:r>
            <a:r>
              <a:rPr lang="en-US" altLang="zh-CN" sz="2800" kern="100" dirty="0">
                <a:latin typeface="Times New Roman"/>
                <a:ea typeface="华文细黑"/>
              </a:rPr>
              <a:t>  			D</a:t>
            </a:r>
            <a:r>
              <a:rPr lang="en-US" altLang="zh-CN" sz="2800" kern="100" dirty="0">
                <a:solidFill>
                  <a:srgbClr val="000000"/>
                </a:solidFill>
                <a:latin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smtClean="0">
                <a:latin typeface="Times New Roman"/>
                <a:ea typeface="华文细黑"/>
              </a:rPr>
              <a:t>Q</a:t>
            </a:r>
            <a:r>
              <a:rPr lang="en-US" altLang="zh-CN" sz="2800" kern="100" baseline="-25000" dirty="0" smtClean="0">
                <a:latin typeface="Times New Roman"/>
                <a:ea typeface="华文细黑"/>
              </a:rPr>
              <a:t>3</a:t>
            </a: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=2HF(g)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en-US" altLang="zh-CN" sz="2800" kern="100" dirty="0" smtClean="0">
                <a:latin typeface="宋体"/>
                <a:cs typeface="Courier New"/>
              </a:rPr>
              <a:t>	</a:t>
            </a:r>
            <a:r>
              <a:rPr lang="zh-CN" altLang="en-US" sz="2800" kern="100" dirty="0" smtClean="0">
                <a:latin typeface="宋体"/>
                <a:cs typeface="Courier New"/>
              </a:rPr>
              <a:t>　　　</a:t>
            </a:r>
            <a:r>
              <a:rPr lang="zh-CN" altLang="zh-CN" sz="2800" kern="100" dirty="0" smtClean="0">
                <a:latin typeface="Times New Roman"/>
                <a:ea typeface="华文细黑"/>
                <a:cs typeface="Times New Roman"/>
              </a:rPr>
              <a:t>所以</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Q</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5002782" y="3141762"/>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en-US" sz="2800" b="1" kern="100" dirty="0">
              <a:solidFill>
                <a:schemeClr val="accent6">
                  <a:lumMod val="75000"/>
                </a:schemeClr>
              </a:solidFill>
              <a:latin typeface="Times New Roman"/>
              <a:ea typeface="华文细黑"/>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Effect transition="in" filter="blinds(horizontal)">
                                      <p:cBhvr>
                                        <p:cTn id="7" dur="500"/>
                                        <p:tgtEl>
                                          <p:spTgt spid="18">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xEl>
                                              <p:pRg st="5" end="5"/>
                                            </p:txEl>
                                          </p:spTgt>
                                        </p:tgtEl>
                                        <p:attrNameLst>
                                          <p:attrName>style.visibility</p:attrName>
                                        </p:attrNameLst>
                                      </p:cBhvr>
                                      <p:to>
                                        <p:strVal val="visible"/>
                                      </p:to>
                                    </p:set>
                                    <p:animEffect transition="in" filter="blinds(horizontal)">
                                      <p:cBhvr>
                                        <p:cTn id="10" dur="500"/>
                                        <p:tgtEl>
                                          <p:spTgt spid="1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8">
                                            <p:txEl>
                                              <p:pRg st="4" end="4"/>
                                            </p:txEl>
                                          </p:spTgt>
                                        </p:tgtEl>
                                      </p:cBhvr>
                                    </p:animEffect>
                                    <p:set>
                                      <p:cBhvr>
                                        <p:cTn id="20" dur="1" fill="hold">
                                          <p:stCondLst>
                                            <p:cond delay="499"/>
                                          </p:stCondLst>
                                        </p:cTn>
                                        <p:tgtEl>
                                          <p:spTgt spid="18">
                                            <p:txEl>
                                              <p:pRg st="4" end="4"/>
                                            </p:txEl>
                                          </p:spTgt>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8">
                                            <p:txEl>
                                              <p:pRg st="5" end="5"/>
                                            </p:txEl>
                                          </p:spTgt>
                                        </p:tgtEl>
                                      </p:cBhvr>
                                    </p:animEffect>
                                    <p:set>
                                      <p:cBhvr>
                                        <p:cTn id="23" dur="1" fill="hold">
                                          <p:stCondLst>
                                            <p:cond delay="499"/>
                                          </p:stCondLst>
                                        </p:cTn>
                                        <p:tgtEl>
                                          <p:spTgt spid="18">
                                            <p:txEl>
                                              <p:pRg st="5" end="5"/>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8" grpId="0" uiExpand="1" build="allAtOnce"/>
      <p:bldP spid="2" grpId="0"/>
      <p:bldP spid="2"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62558" y="1629594"/>
                <a:ext cx="11755638" cy="3590214"/>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6</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下列有关说法正确的是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HI(g)</a:t>
                </a:r>
                <a:r>
                  <a:rPr lang="en-US" altLang="zh-CN" sz="2800" kern="100" dirty="0" smtClean="0">
                    <a:latin typeface="ZBFH"/>
                    <a:ea typeface="华文细黑"/>
                    <a:cs typeface="Courier New"/>
                  </a:rPr>
                  <a:t></a:t>
                </a:r>
                <a14:m>
                  <m:oMath xmlns:m="http://schemas.openxmlformats.org/officeDocument/2006/math">
                    <m:f>
                      <m:fPr>
                        <m:ctrlPr>
                          <a:rPr lang="en-US" altLang="zh-CN" sz="2800" i="1" kern="100" smtClean="0">
                            <a:latin typeface="Cambria Math"/>
                            <a:ea typeface="华文细黑"/>
                            <a:cs typeface="Courier New"/>
                          </a:rPr>
                        </m:ctrlPr>
                      </m:fPr>
                      <m:num>
                        <m:r>
                          <a:rPr lang="en-US" altLang="zh-CN" sz="2800" b="0" i="1" kern="100" smtClean="0">
                            <a:latin typeface="Cambria Math"/>
                            <a:ea typeface="华文细黑"/>
                            <a:cs typeface="Courier New"/>
                          </a:rPr>
                          <m:t>1</m:t>
                        </m:r>
                      </m:num>
                      <m:den>
                        <m:r>
                          <a:rPr lang="en-US" altLang="zh-CN" sz="2800" b="0" i="1" kern="100" smtClean="0">
                            <a:latin typeface="Cambria Math"/>
                            <a:ea typeface="华文细黑"/>
                            <a:cs typeface="Courier New"/>
                          </a:rPr>
                          <m:t>2</m:t>
                        </m:r>
                      </m:den>
                    </m:f>
                  </m:oMath>
                </a14:m>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ea typeface="华文细黑"/>
                    <a:cs typeface="Courier New"/>
                  </a:rPr>
                  <a:t> </a:t>
                </a:r>
                <a14:m>
                  <m:oMath xmlns:m="http://schemas.openxmlformats.org/officeDocument/2006/math">
                    <m:f>
                      <m:fPr>
                        <m:ctrlPr>
                          <a:rPr lang="en-US" altLang="zh-CN" sz="2800" i="1" kern="100">
                            <a:latin typeface="Cambria Math"/>
                            <a:ea typeface="华文细黑"/>
                            <a:cs typeface="Courier New"/>
                          </a:rPr>
                        </m:ctrlPr>
                      </m:fPr>
                      <m:num>
                        <m:r>
                          <a:rPr lang="en-US" altLang="zh-CN" sz="2800" i="1" kern="100">
                            <a:latin typeface="Cambria Math"/>
                            <a:ea typeface="华文细黑"/>
                            <a:cs typeface="Courier New"/>
                          </a:rPr>
                          <m:t>1</m:t>
                        </m:r>
                      </m:num>
                      <m:den>
                        <m:r>
                          <a:rPr lang="en-US" altLang="zh-CN" sz="2800" i="1" kern="100">
                            <a:latin typeface="Cambria Math"/>
                            <a:ea typeface="华文细黑"/>
                            <a:cs typeface="Courier New"/>
                          </a:rPr>
                          <m:t>2</m:t>
                        </m:r>
                      </m:den>
                    </m:f>
                    <m:r>
                      <a:rPr lang="en-US" altLang="zh-CN" sz="2800" i="1" kern="100">
                        <a:latin typeface="Cambria Math"/>
                        <a:ea typeface="华文细黑"/>
                        <a:cs typeface="Courier New"/>
                      </a:rPr>
                      <m:t> </m:t>
                    </m:r>
                  </m:oMath>
                </a14:m>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26.5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，由此可知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zh-CN" altLang="en-US" sz="2800" kern="100" dirty="0">
                    <a:latin typeface="Times New Roman"/>
                    <a:ea typeface="华文细黑"/>
                    <a:cs typeface="Courier New"/>
                  </a:rPr>
                  <a:t>　</a:t>
                </a:r>
                <a:r>
                  <a:rPr lang="zh-CN" altLang="en-US" sz="2800" kern="100" dirty="0" smtClean="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pPr>
                <a:r>
                  <a:rPr lang="zh-CN" altLang="en-US" sz="2800" kern="100" dirty="0">
                    <a:latin typeface="Times New Roman"/>
                    <a:ea typeface="华文细黑"/>
                    <a:cs typeface="Courier New"/>
                  </a:rPr>
                  <a:t>　</a:t>
                </a:r>
                <a:r>
                  <a:rPr lang="en-US" altLang="zh-CN" sz="2800" kern="100" dirty="0" smtClean="0">
                    <a:latin typeface="Times New Roman"/>
                    <a:ea typeface="华文细黑"/>
                    <a:cs typeface="Courier New"/>
                  </a:rPr>
                  <a:t>HI</a:t>
                </a:r>
                <a:r>
                  <a:rPr lang="zh-CN" altLang="zh-CN" sz="2800" kern="100" dirty="0">
                    <a:latin typeface="Times New Roman"/>
                    <a:ea typeface="华文细黑"/>
                    <a:cs typeface="Times New Roman"/>
                  </a:rPr>
                  <a:t>气体在密闭容器中充分分解后可以放出</a:t>
                </a:r>
                <a:r>
                  <a:rPr lang="en-US" altLang="zh-CN" sz="2800" kern="100" dirty="0">
                    <a:latin typeface="Times New Roman"/>
                    <a:ea typeface="华文细黑"/>
                    <a:cs typeface="Courier New"/>
                  </a:rPr>
                  <a:t>26.5 kJ</a:t>
                </a:r>
                <a:r>
                  <a:rPr lang="zh-CN" altLang="zh-CN" sz="2800" kern="100" dirty="0">
                    <a:latin typeface="Times New Roman"/>
                    <a:ea typeface="华文细黑"/>
                    <a:cs typeface="Times New Roman"/>
                  </a:rPr>
                  <a:t>的热量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571.6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，则氢气的</a:t>
                </a:r>
                <a:r>
                  <a:rPr lang="zh-CN" altLang="zh-CN" sz="2800" kern="100" dirty="0" smtClean="0">
                    <a:latin typeface="Times New Roman"/>
                    <a:ea typeface="华文细黑"/>
                    <a:cs typeface="Times New Roman"/>
                  </a:rPr>
                  <a:t>燃烧</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a:latin typeface="Times New Roman"/>
                    <a:ea typeface="华文细黑"/>
                    <a:cs typeface="Times New Roman"/>
                  </a:rPr>
                  <a:t>　</a:t>
                </a:r>
                <a:r>
                  <a:rPr lang="zh-CN" altLang="zh-CN" sz="2800" kern="100" dirty="0" smtClean="0">
                    <a:latin typeface="Times New Roman"/>
                    <a:ea typeface="华文细黑"/>
                    <a:cs typeface="Times New Roman"/>
                  </a:rPr>
                  <a:t>热</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285.8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a:latin typeface="宋体"/>
                  <a:cs typeface="Courier New"/>
                </a:endParaRPr>
              </a:p>
            </p:txBody>
          </p:sp>
        </mc:Choice>
        <mc:Fallback xmlns="">
          <p:sp>
            <p:nvSpPr>
              <p:cNvPr id="3" name="矩形 2"/>
              <p:cNvSpPr>
                <a:spLocks noRot="1" noChangeAspect="1" noMove="1" noResize="1" noEditPoints="1" noAdjustHandles="1" noChangeArrowheads="1" noChangeShapeType="1" noTextEdit="1"/>
              </p:cNvSpPr>
              <p:nvPr/>
            </p:nvSpPr>
            <p:spPr>
              <a:xfrm>
                <a:off x="262558" y="1629594"/>
                <a:ext cx="11755638" cy="3590214"/>
              </a:xfrm>
              <a:prstGeom prst="rect">
                <a:avLst/>
              </a:prstGeom>
              <a:blipFill rotWithShape="1">
                <a:blip r:embed="rId3"/>
                <a:stretch>
                  <a:fillRect l="-1037" r="-311" b="-1698"/>
                </a:stretch>
              </a:blipFill>
            </p:spPr>
            <p:txBody>
              <a:bodyPr/>
              <a:lstStyle/>
              <a:p>
                <a:r>
                  <a:rPr lang="zh-CN" altLang="en-US">
                    <a:noFill/>
                  </a:rPr>
                  <a:t> </a:t>
                </a:r>
              </a:p>
            </p:txBody>
          </p:sp>
        </mc:Fallback>
      </mc:AlternateContent>
      <p:sp>
        <p:nvSpPr>
          <p:cNvPr id="47" name="Rectangle 21">
            <a:hlinkClick r:id="rId4"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5"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6"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7"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8"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9"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10"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1"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2"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3"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4"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5"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6"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7"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599175967"/>
              </p:ext>
            </p:extLst>
          </p:nvPr>
        </p:nvGraphicFramePr>
        <p:xfrm>
          <a:off x="2605658" y="2556338"/>
          <a:ext cx="1219200" cy="839788"/>
        </p:xfrm>
        <a:graphic>
          <a:graphicData uri="http://schemas.openxmlformats.org/presentationml/2006/ole">
            <mc:AlternateContent xmlns:mc="http://schemas.openxmlformats.org/markup-compatibility/2006">
              <mc:Choice xmlns:v="urn:schemas-microsoft-com:vml" Requires="v">
                <p:oleObj spid="_x0000_s248861" name="Document" r:id="rId19" imgW="1219246" imgH="840051" progId="Word.Document.8">
                  <p:embed/>
                </p:oleObj>
              </mc:Choice>
              <mc:Fallback>
                <p:oleObj name="Document" r:id="rId19" imgW="1219246" imgH="840051" progId="Word.Document.8">
                  <p:embed/>
                  <p:pic>
                    <p:nvPicPr>
                      <p:cNvPr id="0" name="对象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05658" y="2556338"/>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5584" y="1053530"/>
            <a:ext cx="11873194"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肼</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是一种用于火箭或燃料电池的原料，已知：</a:t>
            </a:r>
            <a:endParaRPr lang="zh-CN" altLang="zh-CN" sz="2800" kern="100" dirty="0">
              <a:latin typeface="宋体"/>
              <a:cs typeface="Courier New"/>
            </a:endParaRPr>
          </a:p>
          <a:p>
            <a:pPr algn="just">
              <a:lnSpc>
                <a:spcPct val="150000"/>
              </a:lnSpc>
              <a:spcAft>
                <a:spcPts val="0"/>
              </a:spcAf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108.3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①</a:t>
            </a:r>
            <a:endParaRPr lang="zh-CN" altLang="zh-CN" sz="2800" kern="100" dirty="0">
              <a:latin typeface="宋体"/>
              <a:cs typeface="Courier New"/>
            </a:endParaRPr>
          </a:p>
          <a:p>
            <a:pPr algn="just">
              <a:lnSpc>
                <a:spcPct val="150000"/>
              </a:lnSpc>
              <a:spcAft>
                <a:spcPts val="0"/>
              </a:spcAf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534.0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②</a:t>
            </a:r>
            <a:endParaRPr lang="zh-CN" altLang="zh-CN" sz="2800" kern="100" dirty="0">
              <a:latin typeface="宋体"/>
              <a:cs typeface="Courier New"/>
            </a:endParaRPr>
          </a:p>
          <a:p>
            <a:pPr algn="just">
              <a:lnSpc>
                <a:spcPct val="150000"/>
              </a:lnSpc>
              <a:spcAft>
                <a:spcPts val="0"/>
              </a:spcAft>
            </a:pPr>
            <a:r>
              <a:rPr lang="zh-CN" altLang="en-US"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则</a:t>
            </a:r>
            <a:r>
              <a:rPr lang="zh-CN" altLang="zh-CN" sz="2800" kern="100" dirty="0">
                <a:latin typeface="Times New Roman"/>
                <a:ea typeface="华文细黑"/>
                <a:cs typeface="Times New Roman"/>
              </a:rPr>
              <a:t>有反应：</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642.3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20.0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的稀溶液与稀盐酸完全中和，放出</a:t>
            </a:r>
            <a:r>
              <a:rPr lang="en-US" altLang="zh-CN" sz="2800" kern="100" dirty="0">
                <a:latin typeface="Times New Roman"/>
                <a:ea typeface="华文细黑"/>
                <a:cs typeface="Courier New"/>
              </a:rPr>
              <a:t>28.7 kJ</a:t>
            </a:r>
            <a:r>
              <a:rPr lang="zh-CN" altLang="zh-CN" sz="2800" kern="100" dirty="0">
                <a:latin typeface="Times New Roman"/>
                <a:ea typeface="华文细黑"/>
                <a:cs typeface="Times New Roman"/>
              </a:rPr>
              <a:t>的热量，则稀</a:t>
            </a:r>
            <a:r>
              <a:rPr lang="zh-CN" altLang="zh-CN" sz="2800" kern="100" dirty="0" smtClean="0">
                <a:latin typeface="Times New Roman"/>
                <a:ea typeface="华文细黑"/>
                <a:cs typeface="Times New Roman"/>
              </a:rPr>
              <a:t>醋</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a:latin typeface="Times New Roman"/>
                <a:ea typeface="华文细黑"/>
                <a:cs typeface="Times New Roman"/>
              </a:rPr>
              <a:t>　</a:t>
            </a:r>
            <a:r>
              <a:rPr lang="zh-CN" altLang="zh-CN" sz="2800" kern="100" dirty="0" smtClean="0">
                <a:latin typeface="Times New Roman"/>
                <a:ea typeface="华文细黑"/>
                <a:cs typeface="Times New Roman"/>
              </a:rPr>
              <a:t>酸</a:t>
            </a:r>
            <a:r>
              <a:rPr lang="zh-CN" altLang="zh-CN" sz="2800" kern="100" dirty="0">
                <a:latin typeface="Times New Roman"/>
                <a:ea typeface="华文细黑"/>
                <a:cs typeface="Times New Roman"/>
              </a:rPr>
              <a:t>和稀</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溶液反应的热化学方程式为</a:t>
            </a:r>
            <a:endParaRPr lang="zh-CN" altLang="zh-CN" sz="2800" kern="100" dirty="0">
              <a:latin typeface="宋体"/>
              <a:cs typeface="Courier New"/>
            </a:endParaRPr>
          </a:p>
          <a:p>
            <a:pPr>
              <a:lnSpc>
                <a:spcPct val="150000"/>
              </a:lnSpc>
            </a:pPr>
            <a:r>
              <a:rPr lang="zh-CN" altLang="en-US" sz="2800" kern="100" dirty="0">
                <a:latin typeface="Times New Roman"/>
                <a:ea typeface="华文细黑"/>
              </a:rPr>
              <a:t>　</a:t>
            </a:r>
            <a:r>
              <a:rPr lang="en-US" altLang="zh-CN" sz="2800" kern="100" dirty="0" err="1" smtClean="0">
                <a:latin typeface="Times New Roman"/>
                <a:ea typeface="华文细黑"/>
              </a:rPr>
              <a:t>NaOH</a:t>
            </a:r>
            <a:r>
              <a:rPr lang="en-US" altLang="zh-CN" sz="2800" kern="100" dirty="0" smtClean="0">
                <a:latin typeface="Times New Roman"/>
                <a:ea typeface="华文细黑"/>
              </a:rPr>
              <a:t>(</a:t>
            </a:r>
            <a:r>
              <a:rPr lang="en-US" altLang="zh-CN" sz="2800" kern="100" dirty="0" err="1" smtClean="0">
                <a:latin typeface="Times New Roman"/>
                <a:ea typeface="华文细黑"/>
              </a:rPr>
              <a:t>aq</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COOH(</a:t>
            </a:r>
            <a:r>
              <a:rPr lang="en-US" altLang="zh-CN" sz="2800" kern="100" dirty="0" err="1">
                <a:latin typeface="Times New Roman"/>
                <a:ea typeface="华文细黑"/>
              </a:rPr>
              <a:t>aq</a:t>
            </a:r>
            <a:r>
              <a:rPr lang="en-US" altLang="zh-CN" sz="2800" kern="100" dirty="0">
                <a:latin typeface="Times New Roman"/>
                <a:ea typeface="华文细黑"/>
              </a:rPr>
              <a:t>)</a:t>
            </a:r>
            <a:r>
              <a:rPr lang="en-US" altLang="zh-CN" sz="2800" kern="100" spc="-80" dirty="0">
                <a:latin typeface="Times New Roman"/>
                <a:ea typeface="华文细黑"/>
              </a:rPr>
              <a:t>==</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COONa(</a:t>
            </a:r>
            <a:r>
              <a:rPr lang="en-US" altLang="zh-CN" sz="2800" kern="100" dirty="0" err="1">
                <a:latin typeface="Times New Roman"/>
                <a:ea typeface="华文细黑"/>
              </a:rPr>
              <a:t>aq</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ct val="150000"/>
              </a:lnSpc>
            </a:pPr>
            <a:r>
              <a:rPr lang="zh-CN" altLang="en-US" sz="2800" kern="100" dirty="0">
                <a:latin typeface="Times New Roman"/>
                <a:ea typeface="华文细黑"/>
                <a:cs typeface="Times New Roman"/>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57.4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600" kern="100" dirty="0">
              <a:latin typeface="宋体"/>
              <a:cs typeface="Courier New"/>
            </a:endParaRPr>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79235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00075" y="1139255"/>
                <a:ext cx="11755638" cy="4941481"/>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a:t>
                </a:r>
                <a:r>
                  <a:rPr lang="en-US" altLang="zh-CN" sz="2800" kern="100" dirty="0">
                    <a:latin typeface="Times New Roman"/>
                    <a:ea typeface="华文细黑"/>
                  </a:rPr>
                  <a:t>HI(g)</a:t>
                </a:r>
                <a:r>
                  <a:rPr lang="en-US" altLang="zh-CN" sz="2800" kern="100" dirty="0" smtClean="0">
                    <a:latin typeface="ZBFH"/>
                    <a:ea typeface="华文细黑"/>
                  </a:rPr>
                  <a:t></a:t>
                </a:r>
                <a14:m>
                  <m:oMath xmlns:m="http://schemas.openxmlformats.org/officeDocument/2006/math">
                    <m:f>
                      <m:fPr>
                        <m:ctrlPr>
                          <a:rPr lang="en-US" altLang="zh-CN" sz="2800" i="1" kern="100" smtClean="0">
                            <a:latin typeface="Cambria Math"/>
                            <a:ea typeface="华文细黑"/>
                          </a:rPr>
                        </m:ctrlPr>
                      </m:fPr>
                      <m:num>
                        <m:r>
                          <a:rPr lang="en-US" altLang="zh-CN" sz="2800" b="0" i="1" kern="100" smtClean="0">
                            <a:latin typeface="Cambria Math"/>
                            <a:ea typeface="华文细黑"/>
                          </a:rPr>
                          <m:t>1</m:t>
                        </m:r>
                      </m:num>
                      <m:den>
                        <m:r>
                          <a:rPr lang="en-US" altLang="zh-CN" sz="2800" b="0" i="1" kern="100" smtClean="0">
                            <a:latin typeface="Cambria Math"/>
                            <a:ea typeface="华文细黑"/>
                          </a:rPr>
                          <m:t>2</m:t>
                        </m:r>
                      </m:den>
                    </m:f>
                  </m:oMath>
                </a14:m>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(g</a:t>
                </a:r>
                <a:r>
                  <a:rPr lang="en-US" altLang="zh-CN" sz="2800" kern="100" dirty="0">
                    <a:latin typeface="Times New Roman"/>
                    <a:ea typeface="华文细黑"/>
                  </a:rPr>
                  <a:t>)</a:t>
                </a:r>
                <a:r>
                  <a:rPr lang="zh-CN" altLang="zh-CN" sz="2800" kern="100" dirty="0">
                    <a:latin typeface="Times New Roman"/>
                    <a:ea typeface="华文细黑"/>
                    <a:cs typeface="Times New Roman"/>
                  </a:rPr>
                  <a:t>＋</a:t>
                </a:r>
                <a14:m>
                  <m:oMath xmlns:m="http://schemas.openxmlformats.org/officeDocument/2006/math">
                    <m:f>
                      <m:fPr>
                        <m:ctrlPr>
                          <a:rPr lang="en-US" altLang="zh-CN" sz="2800" i="1" kern="100">
                            <a:latin typeface="Cambria Math"/>
                            <a:ea typeface="华文细黑"/>
                          </a:rPr>
                        </m:ctrlPr>
                      </m:fPr>
                      <m:num>
                        <m:r>
                          <a:rPr lang="en-US" altLang="zh-CN" sz="2800" i="1" kern="100">
                            <a:latin typeface="Cambria Math"/>
                            <a:ea typeface="华文细黑"/>
                          </a:rPr>
                          <m:t>1</m:t>
                        </m:r>
                      </m:num>
                      <m:den>
                        <m:r>
                          <a:rPr lang="en-US" altLang="zh-CN" sz="2800" i="1" kern="100">
                            <a:latin typeface="Cambria Math"/>
                            <a:ea typeface="华文细黑"/>
                          </a:rPr>
                          <m:t>2</m:t>
                        </m:r>
                      </m:den>
                    </m:f>
                    <m:r>
                      <a:rPr lang="en-US" altLang="zh-CN" sz="2800" i="1" kern="100">
                        <a:latin typeface="Cambria Math"/>
                        <a:ea typeface="华文细黑"/>
                      </a:rPr>
                      <m:t> </m:t>
                    </m:r>
                  </m:oMath>
                </a14:m>
                <a:r>
                  <a:rPr lang="en-US" altLang="zh-CN" sz="2800" kern="100" dirty="0">
                    <a:latin typeface="Times New Roman"/>
                    <a:ea typeface="华文细黑"/>
                  </a:rPr>
                  <a:t>I</a:t>
                </a:r>
                <a:r>
                  <a:rPr lang="en-US" altLang="zh-CN" sz="2800" kern="100" baseline="-25000" dirty="0">
                    <a:latin typeface="Times New Roman"/>
                    <a:ea typeface="华文细黑"/>
                  </a:rPr>
                  <a:t>2</a:t>
                </a:r>
                <a:r>
                  <a:rPr lang="en-US" altLang="zh-CN" sz="2800" kern="100" dirty="0">
                    <a:latin typeface="Times New Roman"/>
                    <a:ea typeface="华文细黑"/>
                  </a:rPr>
                  <a:t>(s)</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26.5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，该反应为可逆反应，则</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HI</a:t>
                </a:r>
                <a:r>
                  <a:rPr lang="zh-CN" altLang="zh-CN" sz="2800" kern="100" dirty="0">
                    <a:latin typeface="Times New Roman"/>
                    <a:ea typeface="华文细黑"/>
                    <a:cs typeface="Times New Roman"/>
                  </a:rPr>
                  <a:t>不能全部分解，则在密闭容器中分解后放出的热量小于</a:t>
                </a:r>
                <a:r>
                  <a:rPr lang="en-US" altLang="zh-CN" sz="2800" kern="100" dirty="0">
                    <a:latin typeface="Times New Roman"/>
                    <a:ea typeface="华文细黑"/>
                  </a:rPr>
                  <a:t>26.5 kJ</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项，燃烧热是</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可燃物质完全燃烧生成稳定氧化物放出的热量，所以氢气的燃烧热为</a:t>
                </a:r>
                <a:r>
                  <a:rPr lang="en-US" altLang="zh-CN" sz="2800" kern="100" dirty="0">
                    <a:latin typeface="Times New Roman"/>
                    <a:ea typeface="华文细黑"/>
                  </a:rPr>
                  <a:t>285.8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项，根据盖斯定律，</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得反应：</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H</a:t>
                </a:r>
                <a:r>
                  <a:rPr lang="en-US" altLang="zh-CN" sz="2800" kern="100" baseline="-25000" dirty="0">
                    <a:latin typeface="Times New Roman"/>
                    <a:ea typeface="华文细黑"/>
                  </a:rPr>
                  <a:t>4</a:t>
                </a:r>
                <a:r>
                  <a:rPr lang="en-US" altLang="zh-CN" sz="2800" kern="100" dirty="0">
                    <a:latin typeface="Times New Roman"/>
                    <a:ea typeface="华文细黑"/>
                  </a:rPr>
                  <a:t>(l)</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(l)</a:t>
                </a:r>
                <a:r>
                  <a:rPr lang="en-US" altLang="zh-CN" sz="2800" kern="100" spc="-80" dirty="0">
                    <a:latin typeface="Times New Roman"/>
                    <a:ea typeface="华文细黑"/>
                  </a:rPr>
                  <a:t>==</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4H</a:t>
                </a:r>
                <a:r>
                  <a:rPr lang="en-US" altLang="zh-CN" sz="2800" kern="100" baseline="-25000" dirty="0">
                    <a:latin typeface="Times New Roman"/>
                    <a:ea typeface="华文细黑"/>
                  </a:rPr>
                  <a:t>2</a:t>
                </a:r>
                <a:r>
                  <a:rPr lang="en-US" altLang="zh-CN" sz="2800" kern="100" dirty="0">
                    <a:latin typeface="Times New Roman"/>
                    <a:ea typeface="华文细黑"/>
                  </a:rPr>
                  <a:t>O(g)</a:t>
                </a: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，正确；</a:t>
                </a:r>
                <a:endParaRPr lang="zh-CN" altLang="zh-CN" sz="2600" kern="100" dirty="0">
                  <a:latin typeface="宋体"/>
                  <a:cs typeface="Courier New"/>
                </a:endParaRPr>
              </a:p>
            </p:txBody>
          </p:sp>
        </mc:Choice>
        <mc:Fallback xmlns="">
          <p:sp>
            <p:nvSpPr>
              <p:cNvPr id="3" name="矩形 2"/>
              <p:cNvSpPr>
                <a:spLocks noRot="1" noChangeAspect="1" noMove="1" noResize="1" noEditPoints="1" noAdjustHandles="1" noChangeArrowheads="1" noChangeShapeType="1" noTextEdit="1"/>
              </p:cNvSpPr>
              <p:nvPr/>
            </p:nvSpPr>
            <p:spPr>
              <a:xfrm>
                <a:off x="200075" y="1139255"/>
                <a:ext cx="11755638" cy="4941481"/>
              </a:xfrm>
              <a:prstGeom prst="rect">
                <a:avLst/>
              </a:prstGeom>
              <a:blipFill rotWithShape="1">
                <a:blip r:embed="rId3"/>
                <a:stretch>
                  <a:fillRect l="-1089" r="-1037"/>
                </a:stretch>
              </a:blipFill>
            </p:spPr>
            <p:txBody>
              <a:bodyPr/>
              <a:lstStyle/>
              <a:p>
                <a:r>
                  <a:rPr lang="zh-CN" altLang="en-US">
                    <a:noFill/>
                  </a:rPr>
                  <a:t> </a:t>
                </a:r>
              </a:p>
            </p:txBody>
          </p:sp>
        </mc:Fallback>
      </mc:AlternateContent>
      <p:sp>
        <p:nvSpPr>
          <p:cNvPr id="47" name="Rectangle 21">
            <a:hlinkClick r:id="rId4"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5"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6"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7"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8"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9"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10"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1"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2"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3"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4"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5"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6"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7"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79046451"/>
              </p:ext>
            </p:extLst>
          </p:nvPr>
        </p:nvGraphicFramePr>
        <p:xfrm>
          <a:off x="3180978" y="1384995"/>
          <a:ext cx="1219200" cy="839788"/>
        </p:xfrm>
        <a:graphic>
          <a:graphicData uri="http://schemas.openxmlformats.org/presentationml/2006/ole">
            <mc:AlternateContent xmlns:mc="http://schemas.openxmlformats.org/markup-compatibility/2006">
              <mc:Choice xmlns:v="urn:schemas-microsoft-com:vml" Requires="v">
                <p:oleObj spid="_x0000_s249887" name="Document" r:id="rId19" imgW="1219246" imgH="840051" progId="Word.Document.8">
                  <p:embed/>
                </p:oleObj>
              </mc:Choice>
              <mc:Fallback>
                <p:oleObj name="Document" r:id="rId19" imgW="1219246" imgH="840051" progId="Word.Document.8">
                  <p:embed/>
                  <p:pic>
                    <p:nvPicPr>
                      <p:cNvPr id="0" name="对象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80978" y="1384995"/>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655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750"/>
                                        <p:tgtEl>
                                          <p:spTgt spid="3">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62558" y="1404853"/>
            <a:ext cx="11524006" cy="4401205"/>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rPr>
              <a:t>D</a:t>
            </a:r>
            <a:r>
              <a:rPr lang="zh-CN" altLang="zh-CN" sz="2800" kern="100" dirty="0">
                <a:latin typeface="Times New Roman"/>
                <a:ea typeface="华文细黑"/>
                <a:cs typeface="Times New Roman"/>
              </a:rPr>
              <a:t>项，中和热指的是在稀溶液中，强酸和强碱反应生成</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水时放出的热量，含</a:t>
            </a:r>
            <a:r>
              <a:rPr lang="en-US" altLang="zh-CN" sz="2800" kern="100" dirty="0">
                <a:latin typeface="Times New Roman"/>
                <a:ea typeface="华文细黑"/>
              </a:rPr>
              <a:t>20.0 g </a:t>
            </a:r>
            <a:r>
              <a:rPr lang="en-US" altLang="zh-CN" sz="2800" kern="100" dirty="0" err="1">
                <a:latin typeface="Times New Roman"/>
                <a:ea typeface="华文细黑"/>
              </a:rPr>
              <a:t>NaOH</a:t>
            </a:r>
            <a:r>
              <a:rPr lang="zh-CN" altLang="zh-CN" sz="2800" kern="100" dirty="0">
                <a:latin typeface="Times New Roman"/>
                <a:ea typeface="华文细黑"/>
                <a:cs typeface="Times New Roman"/>
              </a:rPr>
              <a:t>的稀溶液与稀盐酸完全中和生成</a:t>
            </a:r>
            <a:r>
              <a:rPr lang="en-US" altLang="zh-CN" sz="2800" kern="100" dirty="0">
                <a:latin typeface="Times New Roman"/>
                <a:ea typeface="华文细黑"/>
              </a:rPr>
              <a:t>0.5 </a:t>
            </a:r>
            <a:r>
              <a:rPr lang="en-US" altLang="zh-CN" sz="2800" kern="100" dirty="0" err="1">
                <a:latin typeface="Times New Roman"/>
                <a:ea typeface="华文细黑"/>
              </a:rPr>
              <a:t>mol</a:t>
            </a:r>
            <a:r>
              <a:rPr lang="zh-CN" altLang="zh-CN" sz="2800" kern="100" dirty="0">
                <a:latin typeface="Times New Roman"/>
                <a:ea typeface="华文细黑"/>
                <a:cs typeface="Times New Roman"/>
              </a:rPr>
              <a:t>水时，放出</a:t>
            </a:r>
            <a:r>
              <a:rPr lang="en-US" altLang="zh-CN" sz="2800" kern="100" dirty="0">
                <a:latin typeface="Times New Roman"/>
                <a:ea typeface="华文细黑"/>
              </a:rPr>
              <a:t>28.7 kJ</a:t>
            </a:r>
            <a:r>
              <a:rPr lang="zh-CN" altLang="zh-CN" sz="2800" kern="100" dirty="0">
                <a:latin typeface="Times New Roman"/>
                <a:ea typeface="华文细黑"/>
                <a:cs typeface="Times New Roman"/>
              </a:rPr>
              <a:t>的热量，即中和热的数值为</a:t>
            </a:r>
            <a:r>
              <a:rPr lang="en-US" altLang="zh-CN" sz="2800" kern="100" dirty="0">
                <a:latin typeface="Times New Roman"/>
                <a:ea typeface="华文细黑"/>
              </a:rPr>
              <a:t>57.4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，但稀醋酸为弱酸，电离吸热，故稀醋酸和稀</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溶液反应的中和热应小于</a:t>
            </a:r>
            <a:r>
              <a:rPr lang="en-US" altLang="zh-CN" sz="2800" kern="100" dirty="0">
                <a:latin typeface="Times New Roman"/>
                <a:ea typeface="华文细黑"/>
              </a:rPr>
              <a:t>57.4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620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214" y="118941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已知乙醇、石墨和氢气的燃烧热分别为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均为正值，单位均为</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。则反应</a:t>
            </a:r>
            <a:r>
              <a:rPr lang="en-US" altLang="zh-CN" sz="2800" kern="100" dirty="0">
                <a:latin typeface="Times New Roman"/>
                <a:ea typeface="华文细黑"/>
                <a:cs typeface="Courier New"/>
              </a:rPr>
              <a:t>2C(s</a:t>
            </a:r>
            <a:r>
              <a:rPr lang="zh-CN" altLang="zh-CN" sz="2800" kern="100" dirty="0">
                <a:latin typeface="Times New Roman"/>
                <a:ea typeface="华文细黑"/>
                <a:cs typeface="Times New Roman"/>
              </a:rPr>
              <a:t>，石墨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OH(l)</a:t>
            </a:r>
            <a:r>
              <a:rPr lang="zh-CN" altLang="zh-CN" sz="2800" kern="100" dirty="0">
                <a:latin typeface="Times New Roman"/>
                <a:ea typeface="华文细黑"/>
                <a:cs typeface="Times New Roman"/>
              </a:rPr>
              <a:t>的焓变为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en-US" altLang="zh-CN" sz="2800" kern="100" dirty="0">
                <a:latin typeface="Times New Roman"/>
                <a:ea typeface="华文细黑"/>
              </a:rPr>
              <a:t>(</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b</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6467" y="1195396"/>
            <a:ext cx="11275398" cy="3570184"/>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同质量的硫粉在空气中燃烧和在纯氧中燃烧，放出的能量是否相同？放出的热量哪个多？为什么？</a:t>
            </a:r>
            <a:endParaRPr lang="zh-CN" altLang="zh-CN" sz="1050" kern="100" dirty="0">
              <a:latin typeface="宋体"/>
              <a:cs typeface="Courier New"/>
            </a:endParaRPr>
          </a:p>
          <a:p>
            <a:pPr>
              <a:lnSpc>
                <a:spcPct val="200000"/>
              </a:lnSpc>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相同；在空气中燃烧放出的热量多；因在纯氧中燃烧火焰明亮，转化成的光能多，故放出的热量少。</a:t>
            </a:r>
            <a:endParaRPr lang="zh-CN" altLang="zh-CN" sz="1050" kern="100" dirty="0">
              <a:solidFill>
                <a:schemeClr val="accent6">
                  <a:lumMod val="75000"/>
                </a:schemeClr>
              </a:solidFill>
              <a:latin typeface="宋体"/>
              <a:cs typeface="Courier New"/>
            </a:endParaRPr>
          </a:p>
        </p:txBody>
      </p:sp>
      <p:sp>
        <p:nvSpPr>
          <p:cNvPr id="3" name="文本框 3"/>
          <p:cNvSpPr txBox="1"/>
          <p:nvPr/>
        </p:nvSpPr>
        <p:spPr bwMode="auto">
          <a:xfrm>
            <a:off x="497085" y="54947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3517516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xEl>
                                              <p:pRg st="1" end="1"/>
                                            </p:txEl>
                                          </p:spTgt>
                                        </p:tgtEl>
                                      </p:cBhvr>
                                    </p:animEffect>
                                    <p:set>
                                      <p:cBhvr>
                                        <p:cTn id="12" dur="1" fill="hold">
                                          <p:stCondLst>
                                            <p:cond delay="499"/>
                                          </p:stCondLst>
                                        </p:cTn>
                                        <p:tgtEl>
                                          <p:spTgt spid="8">
                                            <p:txEl>
                                              <p:pRg st="1" end="1"/>
                                            </p:txEl>
                                          </p:spTgt>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8" grpId="0" uiExpand="1" build="allAtOnce"/>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63214" y="1152609"/>
                <a:ext cx="11639246" cy="4941481"/>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zh-CN" altLang="zh-CN" sz="2800" kern="100" dirty="0">
                    <a:latin typeface="Times New Roman"/>
                    <a:ea typeface="华文细黑"/>
                    <a:cs typeface="Times New Roman"/>
                  </a:rPr>
                  <a:t>根据燃烧热的定义分别写出热化学方程式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5</a:t>
                </a:r>
                <a:r>
                  <a:rPr lang="en-US" altLang="zh-CN" sz="2800" kern="100" dirty="0" smtClean="0">
                    <a:latin typeface="Times New Roman"/>
                    <a:ea typeface="华文细黑"/>
                    <a:cs typeface="Courier New"/>
                  </a:rPr>
                  <a:t>OH(l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，石墨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②</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③</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根据盖斯定律，</a:t>
                </a:r>
                <a:r>
                  <a:rPr lang="en-US" altLang="zh-CN" sz="2800" kern="100" dirty="0">
                    <a:latin typeface="宋体"/>
                    <a:ea typeface="华文细黑"/>
                    <a:cs typeface="Times New Roman"/>
                  </a:rPr>
                  <a:t>②×</a:t>
                </a:r>
                <a:r>
                  <a:rPr lang="en-US" altLang="zh-CN" sz="2800" kern="1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得题中生成乙醇的热化学方程式，因此该反应的焓变</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mc:Choice>
        <mc:Fallback xmlns="">
          <p:sp>
            <p:nvSpPr>
              <p:cNvPr id="4" name="矩形 3"/>
              <p:cNvSpPr>
                <a:spLocks noRot="1" noChangeAspect="1" noMove="1" noResize="1" noEditPoints="1" noAdjustHandles="1" noChangeArrowheads="1" noChangeShapeType="1" noTextEdit="1"/>
              </p:cNvSpPr>
              <p:nvPr/>
            </p:nvSpPr>
            <p:spPr>
              <a:xfrm>
                <a:off x="263214" y="1152609"/>
                <a:ext cx="11639246" cy="4941481"/>
              </a:xfrm>
              <a:prstGeom prst="rect">
                <a:avLst/>
              </a:prstGeom>
              <a:blipFill rotWithShape="1">
                <a:blip r:embed="rId2"/>
                <a:stretch>
                  <a:fillRect l="-1047" r="-157"/>
                </a:stretch>
              </a:blipFill>
            </p:spPr>
            <p:txBody>
              <a:bodyPr/>
              <a:lstStyle/>
              <a:p>
                <a:r>
                  <a:rPr lang="zh-CN" altLang="en-US">
                    <a:noFill/>
                  </a:rPr>
                  <a:t> </a:t>
                </a:r>
              </a:p>
            </p:txBody>
          </p:sp>
        </mc:Fallback>
      </mc:AlternateContent>
      <p:sp>
        <p:nvSpPr>
          <p:cNvPr id="46"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20095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75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1" name="矩形 20"/>
          <p:cNvSpPr/>
          <p:nvPr/>
        </p:nvSpPr>
        <p:spPr>
          <a:xfrm>
            <a:off x="263214" y="118941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 HCN(</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12.1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HCN</a:t>
            </a:r>
            <a:r>
              <a:rPr lang="zh-CN" altLang="zh-CN" sz="2800" kern="100" dirty="0">
                <a:latin typeface="Times New Roman"/>
                <a:ea typeface="华文细黑"/>
                <a:cs typeface="Times New Roman"/>
              </a:rPr>
              <a:t>在水溶液中电离的</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69.4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45.2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45.2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  			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69.4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kern="100" dirty="0">
              <a:effectLst/>
              <a:latin typeface="宋体"/>
              <a:cs typeface="Courier New"/>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1" name="矩形 20"/>
          <p:cNvSpPr/>
          <p:nvPr/>
        </p:nvSpPr>
        <p:spPr>
          <a:xfrm>
            <a:off x="263214" y="1402532"/>
            <a:ext cx="11639246" cy="3539430"/>
          </a:xfrm>
          <a:prstGeom prst="rect">
            <a:avLst/>
          </a:prstGeom>
        </p:spPr>
        <p:txBody>
          <a:bodyPr>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HCN(</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=CN</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12.1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200000"/>
              </a:lnSpc>
            </a:pPr>
            <a:r>
              <a:rPr lang="zh-CN" altLang="zh-CN" sz="2800" kern="100" dirty="0">
                <a:latin typeface="Times New Roman"/>
                <a:ea typeface="华文细黑"/>
                <a:cs typeface="Times New Roman"/>
              </a:rPr>
              <a:t>上述两式相加：</a:t>
            </a:r>
            <a:r>
              <a:rPr lang="en-US" altLang="zh-CN" sz="2800" kern="100" dirty="0">
                <a:latin typeface="Times New Roman"/>
                <a:ea typeface="华文细黑"/>
              </a:rPr>
              <a:t>HCN(</a:t>
            </a:r>
            <a:r>
              <a:rPr lang="en-US" altLang="zh-CN" sz="2800" kern="100" dirty="0" err="1">
                <a:latin typeface="Times New Roman"/>
                <a:ea typeface="华文细黑"/>
              </a:rPr>
              <a:t>aq</a:t>
            </a:r>
            <a:r>
              <a:rPr lang="en-US" altLang="zh-CN" sz="2800" kern="100" dirty="0">
                <a:latin typeface="Times New Roman"/>
                <a:ea typeface="华文细黑"/>
              </a:rPr>
              <a:t>)</a:t>
            </a:r>
            <a:r>
              <a:rPr lang="en-US" altLang="zh-CN" sz="2800" kern="100" spc="-80" dirty="0">
                <a:latin typeface="Times New Roman"/>
                <a:ea typeface="华文细黑"/>
              </a:rPr>
              <a:t>==</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rPr>
              <a:t>(</a:t>
            </a:r>
            <a:r>
              <a:rPr lang="en-US" altLang="zh-CN" sz="2800" kern="100" dirty="0" err="1">
                <a:latin typeface="Times New Roman"/>
                <a:ea typeface="华文细黑"/>
              </a:rPr>
              <a:t>aq</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CN</a:t>
            </a:r>
            <a:r>
              <a:rPr lang="zh-CN" altLang="zh-CN" sz="2800" kern="100" baseline="30000" dirty="0">
                <a:latin typeface="Times New Roman"/>
                <a:ea typeface="华文细黑"/>
                <a:cs typeface="Times New Roman"/>
              </a:rPr>
              <a:t>－</a:t>
            </a:r>
            <a:r>
              <a:rPr lang="en-US" altLang="zh-CN" sz="2800" kern="100" dirty="0">
                <a:latin typeface="Times New Roman"/>
                <a:ea typeface="华文细黑"/>
              </a:rPr>
              <a:t>(</a:t>
            </a:r>
            <a:r>
              <a:rPr lang="en-US" altLang="zh-CN" sz="2800" kern="100" dirty="0" err="1">
                <a:latin typeface="Times New Roman"/>
                <a:ea typeface="华文细黑"/>
              </a:rPr>
              <a:t>aq</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45.2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200000"/>
              </a:lnSpc>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val="426399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750"/>
                                        <p:tgtEl>
                                          <p:spTgt spid="21">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animEffect transition="in" filter="blinds(horizontal)">
                                      <p:cBhvr>
                                        <p:cTn id="11" dur="750"/>
                                        <p:tgtEl>
                                          <p:spTgt spid="21">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blinds(horizontal)">
                                      <p:cBhvr>
                                        <p:cTn id="15" dur="750"/>
                                        <p:tgtEl>
                                          <p:spTgt spid="21">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blinds(horizontal)">
                                      <p:cBhvr>
                                        <p:cTn id="19" dur="75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981522"/>
            <a:ext cx="11572430"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9</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已知：</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Br</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=2HBr(g)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72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baseline="-25000" dirty="0">
                <a:latin typeface="Times New Roman"/>
                <a:ea typeface="华文细黑"/>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Br</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液化放出的能量为</a:t>
            </a:r>
            <a:r>
              <a:rPr lang="en-US" altLang="zh-CN" sz="2800" kern="100" dirty="0">
                <a:latin typeface="Times New Roman"/>
                <a:ea typeface="华文细黑"/>
              </a:rPr>
              <a:t>30 kJ</a:t>
            </a:r>
            <a:r>
              <a:rPr lang="zh-CN" altLang="zh-CN" sz="2800" kern="100" dirty="0">
                <a:latin typeface="Times New Roman"/>
                <a:ea typeface="华文细黑"/>
                <a:cs typeface="Times New Roman"/>
              </a:rPr>
              <a:t>，其它相关数据如下表：</a:t>
            </a:r>
            <a:endParaRPr lang="zh-CN" altLang="zh-CN" sz="280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表格 2"/>
          <p:cNvGraphicFramePr>
            <a:graphicFrameLocks noGrp="1"/>
          </p:cNvGraphicFramePr>
          <p:nvPr>
            <p:extLst>
              <p:ext uri="{D42A27DB-BD31-4B8C-83A1-F6EECF244321}">
                <p14:modId xmlns:p14="http://schemas.microsoft.com/office/powerpoint/2010/main" val="135445451"/>
              </p:ext>
            </p:extLst>
          </p:nvPr>
        </p:nvGraphicFramePr>
        <p:xfrm>
          <a:off x="622598" y="2535702"/>
          <a:ext cx="10920622" cy="1920240"/>
        </p:xfrm>
        <a:graphic>
          <a:graphicData uri="http://schemas.openxmlformats.org/drawingml/2006/table">
            <a:tbl>
              <a:tblPr/>
              <a:tblGrid>
                <a:gridCol w="4625266"/>
                <a:gridCol w="2009379"/>
                <a:gridCol w="2030477"/>
                <a:gridCol w="2255500"/>
              </a:tblGrid>
              <a:tr h="528062">
                <a:tc>
                  <a:txBody>
                    <a:bodyPr/>
                    <a:lstStyle/>
                    <a:p>
                      <a:pPr algn="ctr">
                        <a:lnSpc>
                          <a:spcPct val="150000"/>
                        </a:lnSpc>
                        <a:spcAft>
                          <a:spcPts val="0"/>
                        </a:spcAft>
                      </a:pPr>
                      <a:r>
                        <a:rPr lang="zh-CN" sz="2800" kern="100">
                          <a:effectLst/>
                          <a:latin typeface="Times New Roman"/>
                          <a:ea typeface="华文细黑"/>
                          <a:cs typeface="Times New Roman"/>
                        </a:rPr>
                        <a:t>一定状态的分子</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(l)</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HBr(g)</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6124">
                <a:tc>
                  <a:txBody>
                    <a:bodyPr/>
                    <a:lstStyle/>
                    <a:p>
                      <a:pPr algn="ctr">
                        <a:lnSpc>
                          <a:spcPct val="150000"/>
                        </a:lnSpc>
                        <a:spcAft>
                          <a:spcPts val="0"/>
                        </a:spcAft>
                      </a:pPr>
                      <a:r>
                        <a:rPr lang="en-US" sz="2800" kern="100">
                          <a:effectLst/>
                          <a:latin typeface="Times New Roman"/>
                          <a:ea typeface="华文细黑"/>
                          <a:cs typeface="Courier New"/>
                        </a:rPr>
                        <a:t>1 mol</a:t>
                      </a:r>
                      <a:r>
                        <a:rPr lang="zh-CN" sz="2800" kern="100">
                          <a:effectLst/>
                          <a:latin typeface="Times New Roman"/>
                          <a:ea typeface="华文细黑"/>
                          <a:cs typeface="Times New Roman"/>
                        </a:rPr>
                        <a:t>该分子中的化学键断裂吸收的能量</a:t>
                      </a:r>
                      <a:r>
                        <a:rPr lang="en-US" sz="2800" kern="100">
                          <a:effectLst/>
                          <a:latin typeface="Times New Roman"/>
                          <a:ea typeface="华文细黑"/>
                          <a:cs typeface="Courier New"/>
                        </a:rPr>
                        <a:t>/kJ</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436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a</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369</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1" name="矩形 20"/>
          <p:cNvSpPr/>
          <p:nvPr/>
        </p:nvSpPr>
        <p:spPr>
          <a:xfrm>
            <a:off x="262558" y="4581922"/>
            <a:ext cx="11572430" cy="138499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则上述表格中的</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A</a:t>
            </a:r>
            <a:r>
              <a:rPr lang="en-US" altLang="zh-CN" sz="2800" kern="100" dirty="0">
                <a:solidFill>
                  <a:srgbClr val="000000"/>
                </a:solidFill>
                <a:latin typeface="Times New Roman"/>
              </a:rPr>
              <a:t>.</a:t>
            </a:r>
            <a:r>
              <a:rPr lang="en-US" altLang="zh-CN" sz="2800" kern="100" dirty="0">
                <a:latin typeface="Times New Roman"/>
                <a:ea typeface="华文细黑"/>
              </a:rPr>
              <a:t>404  		B</a:t>
            </a:r>
            <a:r>
              <a:rPr lang="en-US" altLang="zh-CN" sz="2800" kern="100" dirty="0">
                <a:solidFill>
                  <a:srgbClr val="000000"/>
                </a:solidFill>
                <a:latin typeface="Times New Roman"/>
              </a:rPr>
              <a:t>.</a:t>
            </a:r>
            <a:r>
              <a:rPr lang="en-US" altLang="zh-CN" sz="2800" kern="100" dirty="0">
                <a:latin typeface="Times New Roman"/>
                <a:ea typeface="华文细黑"/>
              </a:rPr>
              <a:t>344  		C</a:t>
            </a:r>
            <a:r>
              <a:rPr lang="en-US" altLang="zh-CN" sz="2800" kern="100" dirty="0">
                <a:solidFill>
                  <a:srgbClr val="000000"/>
                </a:solidFill>
                <a:latin typeface="Times New Roman"/>
              </a:rPr>
              <a:t>.</a:t>
            </a:r>
            <a:r>
              <a:rPr lang="en-US" altLang="zh-CN" sz="2800" kern="100" dirty="0">
                <a:latin typeface="Times New Roman"/>
                <a:ea typeface="华文细黑"/>
              </a:rPr>
              <a:t>260  		D</a:t>
            </a:r>
            <a:r>
              <a:rPr lang="en-US" altLang="zh-CN" sz="2800" kern="100" dirty="0">
                <a:solidFill>
                  <a:srgbClr val="000000"/>
                </a:solidFill>
                <a:latin typeface="Times New Roman"/>
              </a:rPr>
              <a:t>.</a:t>
            </a:r>
            <a:r>
              <a:rPr lang="en-US" altLang="zh-CN" sz="2800" kern="100" dirty="0">
                <a:latin typeface="Times New Roman"/>
                <a:ea typeface="华文细黑"/>
              </a:rPr>
              <a:t>200</a:t>
            </a:r>
            <a:endParaRPr lang="zh-CN" altLang="zh-CN" sz="2800" kern="100" dirty="0">
              <a:effectLst/>
              <a:latin typeface="宋体"/>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62558" y="1047135"/>
            <a:ext cx="11572430"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=2HBr(g)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30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上述两式相加：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=2HBr(g)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＝反应物总键能－生成物总键能</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42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436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369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解得：</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260</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75898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750"/>
                                        <p:tgtEl>
                                          <p:spTgt spid="4">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750"/>
                                        <p:tgtEl>
                                          <p:spTgt spid="4">
                                            <p:txEl>
                                              <p:pRg st="6" end="6"/>
                                            </p:txEl>
                                          </p:spTgt>
                                        </p:tgtEl>
                                      </p:cBhvr>
                                    </p:animEffect>
                                  </p:childTnLst>
                                </p:cTn>
                              </p:par>
                            </p:childTnLst>
                          </p:cTn>
                        </p:par>
                        <p:par>
                          <p:cTn id="32" fill="hold">
                            <p:stCondLst>
                              <p:cond delay="5250"/>
                            </p:stCondLst>
                            <p:childTnLst>
                              <p:par>
                                <p:cTn id="33" presetID="3" presetClass="entr" presetSubtype="1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blinds(horizontal)">
                                      <p:cBhvr>
                                        <p:cTn id="35" dur="75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789" y="1047135"/>
            <a:ext cx="1163924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炼铁的总反应为</a:t>
            </a:r>
            <a:r>
              <a:rPr lang="en-US" altLang="zh-CN" sz="2800" kern="100" dirty="0">
                <a:latin typeface="Times New Roman"/>
                <a:ea typeface="华文细黑"/>
                <a:cs typeface="Courier New"/>
              </a:rPr>
              <a:t> 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，可能发生了以下过程：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=3FeO(s)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FeO</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的关系式正确的是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B</a:t>
            </a:r>
            <a:r>
              <a:rPr lang="en-US" altLang="zh-CN" sz="2800" kern="100" dirty="0" smtClean="0">
                <a:solidFill>
                  <a:srgbClr val="000000"/>
                </a:solidFill>
                <a:latin typeface="Times New Roman"/>
                <a:cs typeface="Courier New"/>
              </a:rPr>
              <a:t>.</a:t>
            </a:r>
            <a:r>
              <a:rPr lang="en-US" altLang="zh-CN" sz="2800" i="1" kern="100" dirty="0" smtClean="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en-US" altLang="zh-CN" sz="2800" kern="100" dirty="0">
                <a:solidFill>
                  <a:srgbClr val="000000"/>
                </a:solidFill>
                <a:latin typeface="Times New Roman"/>
              </a:rPr>
              <a:t>.</a:t>
            </a:r>
            <a:r>
              <a:rPr lang="en-US" altLang="zh-CN" sz="2800" i="1" kern="100" dirty="0">
                <a:latin typeface="Times New Roman"/>
                <a:ea typeface="华文细黑"/>
              </a:rPr>
              <a:t>Q</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6</a:t>
            </a:r>
            <a:r>
              <a:rPr lang="en-US" altLang="zh-CN" sz="2800" i="1" kern="100" dirty="0">
                <a:latin typeface="Times New Roman"/>
                <a:ea typeface="华文细黑"/>
              </a:rPr>
              <a:t>Q</a:t>
            </a:r>
            <a:r>
              <a:rPr lang="en-US" altLang="zh-CN" sz="2800" kern="100" baseline="-25000" dirty="0">
                <a:latin typeface="Times New Roman"/>
                <a:ea typeface="华文细黑"/>
              </a:rPr>
              <a:t>3</a:t>
            </a:r>
            <a:r>
              <a:rPr lang="en-US" altLang="zh-CN" sz="2800" kern="100" dirty="0">
                <a:latin typeface="Times New Roman"/>
                <a:ea typeface="华文细黑"/>
              </a:rPr>
              <a:t>)</a:t>
            </a:r>
            <a:r>
              <a:rPr lang="en-US" altLang="zh-CN" sz="2800" kern="100" dirty="0">
                <a:latin typeface="IPAPANNEW"/>
                <a:ea typeface="华文细黑"/>
                <a:cs typeface="Times New Roman"/>
              </a:rPr>
              <a:t>/3  		</a:t>
            </a:r>
            <a:r>
              <a:rPr lang="en-US" altLang="zh-CN" sz="2800" kern="100" dirty="0" smtClean="0">
                <a:latin typeface="IPAPANNEW"/>
                <a:ea typeface="华文细黑"/>
                <a:cs typeface="Times New Roman"/>
              </a:rPr>
              <a:t>D</a:t>
            </a:r>
            <a:r>
              <a:rPr lang="en-US" altLang="zh-CN" sz="2800" kern="100" dirty="0" smtClean="0">
                <a:solidFill>
                  <a:srgbClr val="000000"/>
                </a:solidFill>
                <a:latin typeface="IPAPANNEW"/>
                <a:cs typeface="Times New Roman"/>
              </a:rPr>
              <a:t>.</a:t>
            </a:r>
            <a:r>
              <a:rPr lang="en-US" altLang="zh-CN" sz="2800" i="1" kern="100" dirty="0" smtClean="0">
                <a:latin typeface="IPAPANNEW"/>
                <a:ea typeface="华文细黑"/>
                <a:cs typeface="Times New Roman"/>
              </a:rPr>
              <a:t>Q</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Q</a:t>
            </a:r>
            <a:r>
              <a:rPr lang="en-US" altLang="zh-CN" sz="2800" kern="100" baseline="-25000" dirty="0">
                <a:latin typeface="IPAPANNEW"/>
                <a:ea typeface="华文细黑"/>
                <a:cs typeface="Times New Roman"/>
              </a:rPr>
              <a:t>1</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a:t>
            </a:r>
            <a:r>
              <a:rPr lang="en-US" altLang="zh-CN" sz="2800" i="1" kern="100" dirty="0">
                <a:latin typeface="IPAPANNEW"/>
                <a:ea typeface="华文细黑"/>
                <a:cs typeface="Times New Roman"/>
              </a:rPr>
              <a:t>Q</a:t>
            </a:r>
            <a:r>
              <a:rPr lang="en-US" altLang="zh-CN" sz="2800" kern="100" baseline="-25000" dirty="0">
                <a:latin typeface="IPAPANNEW"/>
                <a:ea typeface="华文细黑"/>
                <a:cs typeface="Times New Roman"/>
              </a:rPr>
              <a:t>2</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6</a:t>
            </a:r>
            <a:r>
              <a:rPr lang="en-US" altLang="zh-CN" sz="2800" i="1" kern="100" dirty="0">
                <a:latin typeface="IPAPANNEW"/>
                <a:ea typeface="华文细黑"/>
                <a:cs typeface="Times New Roman"/>
              </a:rPr>
              <a:t>Q</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dirty="0">
                <a:latin typeface="Times New Roman"/>
                <a:ea typeface="华文细黑"/>
              </a:rPr>
              <a:t>2</a:t>
            </a:r>
            <a:endParaRPr lang="zh-CN" altLang="en-US" sz="2800" dirty="0"/>
          </a:p>
        </p:txBody>
      </p:sp>
      <p:sp>
        <p:nvSpPr>
          <p:cNvPr id="49"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202680024"/>
              </p:ext>
            </p:extLst>
          </p:nvPr>
        </p:nvGraphicFramePr>
        <p:xfrm>
          <a:off x="334566" y="952947"/>
          <a:ext cx="11007725" cy="5410200"/>
        </p:xfrm>
        <a:graphic>
          <a:graphicData uri="http://schemas.openxmlformats.org/presentationml/2006/ole">
            <mc:AlternateContent xmlns:mc="http://schemas.openxmlformats.org/markup-compatibility/2006">
              <mc:Choice xmlns:v="urn:schemas-microsoft-com:vml" Requires="v">
                <p:oleObj spid="_x0000_s258078" name="Document" r:id="rId18" imgW="11008458" imgH="5409990" progId="Word.Document.8">
                  <p:embed/>
                </p:oleObj>
              </mc:Choice>
              <mc:Fallback>
                <p:oleObj name="Document" r:id="rId18" imgW="11008458" imgH="5409990" progId="Word.Document.8">
                  <p:embed/>
                  <p:pic>
                    <p:nvPicPr>
                      <p:cNvPr id="0" name=""/>
                      <p:cNvPicPr/>
                      <p:nvPr/>
                    </p:nvPicPr>
                    <p:blipFill>
                      <a:blip r:embed="rId19"/>
                      <a:stretch>
                        <a:fillRect/>
                      </a:stretch>
                    </p:blipFill>
                    <p:spPr>
                      <a:xfrm>
                        <a:off x="334566" y="952947"/>
                        <a:ext cx="11007725" cy="5410200"/>
                      </a:xfrm>
                      <a:prstGeom prst="rect">
                        <a:avLst/>
                      </a:prstGeom>
                    </p:spPr>
                  </p:pic>
                </p:oleObj>
              </mc:Fallback>
            </mc:AlternateContent>
          </a:graphicData>
        </a:graphic>
      </p:graphicFrame>
      <p:sp>
        <p:nvSpPr>
          <p:cNvPr id="5" name="矩形 4"/>
          <p:cNvSpPr/>
          <p:nvPr/>
        </p:nvSpPr>
        <p:spPr>
          <a:xfrm>
            <a:off x="233983" y="6146934"/>
            <a:ext cx="1526380"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en-US" sz="2800" b="1" kern="10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val="176655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600" y="818456"/>
            <a:ext cx="11572430" cy="5909310"/>
          </a:xfrm>
          <a:prstGeom prst="rect">
            <a:avLst/>
          </a:prstGeom>
        </p:spPr>
        <p:txBody>
          <a:bodyPr>
            <a:spAutoFit/>
          </a:bodyPr>
          <a:lstStyle/>
          <a:p>
            <a:pPr algn="just">
              <a:lnSpc>
                <a:spcPct val="135000"/>
              </a:lnSpc>
              <a:spcAft>
                <a:spcPts val="0"/>
              </a:spcAft>
            </a:pPr>
            <a:r>
              <a:rPr lang="en-US" altLang="zh-CN" sz="2800" kern="100" dirty="0">
                <a:latin typeface="Times New Roman"/>
                <a:ea typeface="华文细黑"/>
                <a:cs typeface="Courier New"/>
              </a:rPr>
              <a:t>11</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催化还原</a:t>
            </a:r>
            <a:r>
              <a:rPr lang="en-US" altLang="zh-CN" sz="2800" kern="100" dirty="0" err="1">
                <a:latin typeface="Times New Roman"/>
                <a:ea typeface="华文细黑"/>
                <a:cs typeface="Courier New"/>
              </a:rPr>
              <a:t>NO</a:t>
            </a:r>
            <a:r>
              <a:rPr lang="en-US" altLang="zh-CN" sz="2800" i="1" kern="100" baseline="-25000" dirty="0" err="1">
                <a:latin typeface="Times New Roman"/>
                <a:ea typeface="华文细黑"/>
                <a:cs typeface="Courier New"/>
              </a:rPr>
              <a:t>x</a:t>
            </a:r>
            <a:r>
              <a:rPr lang="zh-CN" altLang="zh-CN" sz="2800" kern="100" dirty="0">
                <a:latin typeface="Times New Roman"/>
                <a:ea typeface="华文细黑"/>
                <a:cs typeface="Times New Roman"/>
              </a:rPr>
              <a:t>可以消除氮氧化合物的污染。例如：</a:t>
            </a:r>
            <a:endParaRPr lang="zh-CN" altLang="zh-CN" sz="2800" kern="100" dirty="0">
              <a:latin typeface="宋体"/>
              <a:cs typeface="Courier New"/>
            </a:endParaRPr>
          </a:p>
          <a:p>
            <a:pPr algn="just">
              <a:lnSpc>
                <a:spcPct val="135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=4NO(g)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574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35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1 160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等物质的量的</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中转移电子数相同</a:t>
            </a:r>
            <a:endParaRPr lang="zh-CN" altLang="zh-CN" sz="280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由反应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可推知：</a:t>
            </a:r>
            <a:endParaRPr lang="zh-CN" altLang="zh-CN" sz="2800" kern="100" dirty="0">
              <a:latin typeface="宋体"/>
              <a:cs typeface="Courier New"/>
            </a:endParaRPr>
          </a:p>
          <a:p>
            <a:pPr algn="just">
              <a:lnSpc>
                <a:spcPct val="135000"/>
              </a:lnSpc>
              <a:spcAft>
                <a:spcPts val="0"/>
              </a:spcAft>
            </a:pPr>
            <a:r>
              <a:rPr lang="en-US" altLang="zh-CN" sz="2800" kern="100" dirty="0" smtClean="0">
                <a:latin typeface="Times New Roman"/>
                <a:ea typeface="华文细黑"/>
                <a:cs typeface="Courier New"/>
              </a:rPr>
              <a:t>    CH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=4NO(g)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574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4NO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=8NO(g)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586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35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若用标准状况下</a:t>
            </a:r>
            <a:r>
              <a:rPr lang="en-US" altLang="zh-CN" sz="2800" kern="100" dirty="0">
                <a:latin typeface="Times New Roman"/>
                <a:ea typeface="华文细黑"/>
              </a:rPr>
              <a:t>4.48 L 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把</a:t>
            </a:r>
            <a:r>
              <a:rPr lang="en-US" altLang="zh-CN" sz="2800" kern="100" dirty="0">
                <a:latin typeface="Times New Roman"/>
                <a:ea typeface="华文细黑"/>
              </a:rPr>
              <a:t>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还原为</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，整个过程中转移的电子</a:t>
            </a:r>
            <a:r>
              <a:rPr lang="zh-CN" altLang="zh-CN" sz="2800" kern="100" dirty="0" smtClean="0">
                <a:latin typeface="Times New Roman"/>
                <a:ea typeface="华文细黑"/>
                <a:cs typeface="Times New Roman"/>
              </a:rPr>
              <a:t>总</a:t>
            </a:r>
            <a:endParaRPr lang="en-US" altLang="zh-CN" sz="2800" kern="100" dirty="0" smtClean="0">
              <a:latin typeface="Times New Roman"/>
              <a:ea typeface="华文细黑"/>
              <a:cs typeface="Times New Roman"/>
            </a:endParaRPr>
          </a:p>
          <a:p>
            <a:pPr>
              <a:lnSpc>
                <a:spcPct val="135000"/>
              </a:lnSpc>
            </a:pPr>
            <a:r>
              <a:rPr lang="zh-CN" altLang="en-US" sz="2800" kern="100" dirty="0">
                <a:latin typeface="Times New Roman"/>
                <a:ea typeface="华文细黑"/>
                <a:cs typeface="Times New Roman"/>
              </a:rPr>
              <a:t>　</a:t>
            </a:r>
            <a:r>
              <a:rPr lang="zh-CN" altLang="zh-CN" sz="2800" kern="100" dirty="0" smtClean="0">
                <a:latin typeface="Times New Roman"/>
                <a:ea typeface="华文细黑"/>
                <a:cs typeface="Times New Roman"/>
              </a:rPr>
              <a:t>数</a:t>
            </a:r>
            <a:r>
              <a:rPr lang="zh-CN" altLang="zh-CN" sz="2800" kern="100" dirty="0">
                <a:latin typeface="Times New Roman"/>
                <a:ea typeface="华文细黑"/>
                <a:cs typeface="Times New Roman"/>
              </a:rPr>
              <a:t>为</a:t>
            </a:r>
            <a:r>
              <a:rPr lang="en-US" altLang="zh-CN" sz="2800" kern="100" dirty="0">
                <a:latin typeface="Times New Roman"/>
                <a:ea typeface="华文细黑"/>
              </a:rPr>
              <a:t>1.6 </a:t>
            </a:r>
            <a:r>
              <a:rPr lang="en-US" altLang="zh-CN" sz="2800" i="1" kern="100" dirty="0">
                <a:latin typeface="Times New Roman"/>
                <a:ea typeface="华文细黑"/>
              </a:rPr>
              <a:t>N</a:t>
            </a:r>
            <a:r>
              <a:rPr lang="en-US" altLang="zh-CN" sz="2800" kern="100" baseline="-25000" dirty="0">
                <a:latin typeface="Times New Roman"/>
                <a:ea typeface="华文细黑"/>
              </a:rPr>
              <a:t>A</a:t>
            </a:r>
            <a:endParaRPr lang="en-US" altLang="zh-CN" sz="2800" kern="100" dirty="0" smtClean="0">
              <a:latin typeface="Times New Roman"/>
              <a:ea typeface="华文细黑"/>
              <a:cs typeface="Courier New"/>
            </a:endParaRPr>
          </a:p>
        </p:txBody>
      </p:sp>
      <p:sp>
        <p:nvSpPr>
          <p:cNvPr id="47"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334566" y="1261418"/>
            <a:ext cx="11120877"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转移的电子数＝化合价升高数＝化合价降低数＝</a:t>
            </a:r>
            <a:r>
              <a:rPr lang="en-US" altLang="zh-CN" sz="2800" kern="100" dirty="0">
                <a:latin typeface="Times New Roman"/>
                <a:ea typeface="华文细黑"/>
              </a:rPr>
              <a:t>8</a:t>
            </a:r>
            <a:r>
              <a:rPr lang="zh-CN" altLang="zh-CN" sz="2800" kern="100" dirty="0">
                <a:latin typeface="Times New Roman"/>
                <a:ea typeface="华文细黑"/>
                <a:cs typeface="Times New Roman"/>
              </a:rPr>
              <a:t>，转移电子相同，故</a:t>
            </a:r>
            <a:r>
              <a:rPr lang="en-US" altLang="zh-CN" sz="2800" kern="100" dirty="0">
                <a:latin typeface="Times New Roman"/>
                <a:ea typeface="华文细黑"/>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项，由气态水生成液态水放热，故</a:t>
            </a:r>
            <a:r>
              <a:rPr lang="en-US" altLang="zh-CN" sz="2800" kern="100" dirty="0">
                <a:latin typeface="Times New Roman"/>
                <a:ea typeface="华文细黑"/>
              </a:rPr>
              <a:t>CH</a:t>
            </a:r>
            <a:r>
              <a:rPr lang="en-US" altLang="zh-CN" sz="2800" kern="100" baseline="-25000" dirty="0">
                <a:latin typeface="Times New Roman"/>
                <a:ea typeface="华文细黑"/>
              </a:rPr>
              <a:t>4</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4NO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=4NO(g)</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O(l)</a:t>
            </a:r>
            <a:r>
              <a:rPr lang="zh-CN" altLang="zh-CN" sz="2800" kern="100" dirty="0">
                <a:latin typeface="Times New Roman"/>
                <a:ea typeface="华文细黑"/>
                <a:cs typeface="Times New Roman"/>
              </a:rPr>
              <a:t>反应放出的热量比</a:t>
            </a:r>
            <a:r>
              <a:rPr lang="en-US" altLang="zh-CN" sz="2800" kern="100" dirty="0">
                <a:latin typeface="Times New Roman"/>
                <a:ea typeface="华文细黑"/>
              </a:rPr>
              <a:t>CH</a:t>
            </a:r>
            <a:r>
              <a:rPr lang="en-US" altLang="zh-CN" sz="2800" kern="100" baseline="-25000" dirty="0">
                <a:latin typeface="Times New Roman"/>
                <a:ea typeface="华文细黑"/>
              </a:rPr>
              <a:t>4</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4NO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=4NO(g)</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O(g)</a:t>
            </a:r>
            <a:r>
              <a:rPr lang="zh-CN" altLang="zh-CN" sz="2800" kern="100" dirty="0">
                <a:latin typeface="Times New Roman"/>
                <a:ea typeface="华文细黑"/>
                <a:cs typeface="Times New Roman"/>
              </a:rPr>
              <a:t>反应放出的热量多，加上负号，数变小，故</a:t>
            </a:r>
            <a:r>
              <a:rPr lang="en-US" altLang="zh-CN" sz="2800" kern="100" dirty="0">
                <a:latin typeface="Times New Roman"/>
                <a:ea typeface="华文细黑"/>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项，由盖斯定律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得：</a:t>
            </a:r>
            <a:r>
              <a:rPr lang="en-US" altLang="zh-CN" sz="2800" kern="100" dirty="0">
                <a:latin typeface="Times New Roman"/>
                <a:ea typeface="华文细黑"/>
              </a:rPr>
              <a:t>4NO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2N</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=8NO(g)</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586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，故</a:t>
            </a:r>
            <a:r>
              <a:rPr lang="en-US" altLang="zh-CN" sz="2800" kern="100" dirty="0">
                <a:latin typeface="Times New Roman"/>
                <a:ea typeface="华文细黑"/>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6"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64714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750"/>
                                        <p:tgtEl>
                                          <p:spTgt spid="7">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linds(horizontal)">
                                      <p:cBhvr>
                                        <p:cTn id="19" dur="7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334566" y="1402532"/>
            <a:ext cx="11120877" cy="3539430"/>
          </a:xfrm>
          <a:prstGeom prst="rect">
            <a:avLst/>
          </a:prstGeom>
        </p:spPr>
        <p:txBody>
          <a:bodyPr>
            <a:spAutoFit/>
          </a:bodyPr>
          <a:lstStyle/>
          <a:p>
            <a:pPr algn="just">
              <a:lnSpc>
                <a:spcPct val="200000"/>
              </a:lnSpc>
              <a:spcAft>
                <a:spcPts val="0"/>
              </a:spcAft>
              <a:tabLst>
                <a:tab pos="1890395" algn="l"/>
              </a:tabLs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项，反应</a:t>
            </a:r>
            <a:r>
              <a:rPr lang="en-US" altLang="zh-CN" sz="2800" kern="100" dirty="0">
                <a:latin typeface="Times New Roman"/>
                <a:ea typeface="华文细黑"/>
              </a:rPr>
              <a:t>CH</a:t>
            </a:r>
            <a:r>
              <a:rPr lang="en-US" altLang="zh-CN" sz="2800" kern="100" baseline="-25000" dirty="0">
                <a:latin typeface="Times New Roman"/>
                <a:ea typeface="华文细黑"/>
              </a:rPr>
              <a:t>4</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2NO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O(g)</a:t>
            </a:r>
            <a:r>
              <a:rPr lang="zh-CN" altLang="zh-CN" sz="2800" kern="100" dirty="0">
                <a:latin typeface="Times New Roman"/>
                <a:ea typeface="华文细黑"/>
                <a:cs typeface="Times New Roman"/>
              </a:rPr>
              <a:t>转移电子数是</a:t>
            </a:r>
            <a:r>
              <a:rPr lang="en-US" altLang="zh-CN" sz="2800" kern="100" dirty="0">
                <a:latin typeface="Times New Roman"/>
                <a:ea typeface="华文细黑"/>
              </a:rPr>
              <a:t>8 mol,4.48 L(0.2 </a:t>
            </a:r>
            <a:r>
              <a:rPr lang="en-US" altLang="zh-CN" sz="2800" kern="100" dirty="0" err="1">
                <a:latin typeface="Times New Roman"/>
                <a:ea typeface="华文细黑"/>
              </a:rPr>
              <a:t>mol</a:t>
            </a:r>
            <a:r>
              <a:rPr lang="en-US" altLang="zh-CN" sz="2800" kern="100" dirty="0">
                <a:latin typeface="Times New Roman"/>
                <a:ea typeface="华文细黑"/>
              </a:rPr>
              <a:t>) 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还原</a:t>
            </a:r>
            <a:r>
              <a:rPr lang="en-US" altLang="zh-CN" sz="2800" kern="100" dirty="0">
                <a:latin typeface="Times New Roman"/>
                <a:ea typeface="华文细黑"/>
              </a:rPr>
              <a:t>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至</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，整个过程中转移的电子总数为</a:t>
            </a:r>
            <a:r>
              <a:rPr lang="en-US" altLang="zh-CN" sz="2800" kern="100" dirty="0">
                <a:latin typeface="Times New Roman"/>
                <a:ea typeface="华文细黑"/>
              </a:rPr>
              <a:t>1.6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a:t>
            </a:r>
            <a:r>
              <a:rPr lang="en-US" altLang="zh-CN" sz="2800" kern="100" dirty="0">
                <a:latin typeface="Times New Roman"/>
                <a:ea typeface="华文细黑"/>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6"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27331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6467" y="1371778"/>
            <a:ext cx="11275398" cy="3570184"/>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放热反应不需要加热就能反应，吸热反应不加热就不能反应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物质发生化学变化都伴有能量的变化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伴有能量变化的物质变化都是化学变化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sp>
        <p:nvSpPr>
          <p:cNvPr id="2" name="矩形 1"/>
          <p:cNvSpPr/>
          <p:nvPr/>
        </p:nvSpPr>
        <p:spPr>
          <a:xfrm>
            <a:off x="6743278" y="3319572"/>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kern="100" dirty="0">
              <a:solidFill>
                <a:schemeClr val="accent6">
                  <a:lumMod val="75000"/>
                </a:schemeClr>
              </a:solidFill>
              <a:latin typeface="Times New Roman"/>
              <a:ea typeface="华文细黑"/>
              <a:cs typeface="Times New Roman"/>
            </a:endParaRPr>
          </a:p>
        </p:txBody>
      </p:sp>
      <p:sp>
        <p:nvSpPr>
          <p:cNvPr id="4" name="矩形 3"/>
          <p:cNvSpPr/>
          <p:nvPr/>
        </p:nvSpPr>
        <p:spPr>
          <a:xfrm>
            <a:off x="10307239" y="2474526"/>
            <a:ext cx="595035" cy="584775"/>
          </a:xfrm>
          <a:prstGeom prst="rect">
            <a:avLst/>
          </a:prstGeom>
        </p:spPr>
        <p:txBody>
          <a:bodyPr wrap="none">
            <a:spAutoFit/>
          </a:bodyPr>
          <a:lstStyle/>
          <a:p>
            <a:r>
              <a:rPr lang="en-US" altLang="zh-CN" sz="3200" kern="100" dirty="0" smtClean="0">
                <a:solidFill>
                  <a:schemeClr val="accent6">
                    <a:lumMod val="75000"/>
                  </a:schemeClr>
                </a:solidFill>
                <a:latin typeface="Times New Roman"/>
                <a:ea typeface="华文细黑"/>
                <a:cs typeface="Times New Roman"/>
              </a:rPr>
              <a:t>×</a:t>
            </a:r>
            <a:endParaRPr lang="zh-CN" altLang="en-US" sz="3200" kern="100" dirty="0">
              <a:solidFill>
                <a:schemeClr val="accent6">
                  <a:lumMod val="75000"/>
                </a:schemeClr>
              </a:solidFill>
              <a:latin typeface="Times New Roman"/>
              <a:ea typeface="华文细黑"/>
              <a:cs typeface="Times New Roman"/>
            </a:endParaRPr>
          </a:p>
        </p:txBody>
      </p:sp>
      <p:sp>
        <p:nvSpPr>
          <p:cNvPr id="5" name="矩形 4"/>
          <p:cNvSpPr/>
          <p:nvPr/>
        </p:nvSpPr>
        <p:spPr>
          <a:xfrm>
            <a:off x="7175326" y="4193193"/>
            <a:ext cx="595035" cy="584775"/>
          </a:xfrm>
          <a:prstGeom prst="rect">
            <a:avLst/>
          </a:prstGeom>
        </p:spPr>
        <p:txBody>
          <a:bodyPr wrap="none">
            <a:spAutoFit/>
          </a:bodyPr>
          <a:lstStyle/>
          <a:p>
            <a:r>
              <a:rPr lang="en-US" altLang="zh-CN" sz="3200" kern="100" dirty="0">
                <a:solidFill>
                  <a:schemeClr val="accent6">
                    <a:lumMod val="75000"/>
                  </a:schemeClr>
                </a:solidFill>
                <a:latin typeface="Times New Roman"/>
                <a:ea typeface="华文细黑"/>
                <a:cs typeface="Times New Roman"/>
              </a:rPr>
              <a:t>×</a:t>
            </a:r>
            <a:endParaRPr lang="zh-CN" altLang="en-US" sz="3200" kern="100" dirty="0">
              <a:solidFill>
                <a:schemeClr val="accent6">
                  <a:lumMod val="75000"/>
                </a:schemeClr>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27358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P spid="4" grpId="0"/>
      <p:bldP spid="4" grpId="1"/>
      <p:bldP spid="5" grpId="0"/>
      <p:bldP spid="5"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554" y="1119143"/>
            <a:ext cx="11572430"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2CO(g)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2Cu(s)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=2CuO(s)</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CO(g)</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en-US" altLang="zh-CN" sz="2800" kern="100" dirty="0">
                <a:latin typeface="Times New Roman"/>
                <a:ea typeface="华文细黑"/>
                <a:cs typeface="Courier New"/>
              </a:rPr>
              <a:t>(s)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5</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下列关于上述反应焓变的判断正确的是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&gt;0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&lt;0  		</a:t>
            </a:r>
            <a:r>
              <a:rPr lang="en-US" altLang="zh-CN" sz="2800" kern="100" dirty="0" smtClean="0">
                <a:latin typeface="Times New Roman"/>
                <a:ea typeface="华文细黑"/>
                <a:cs typeface="Courier New"/>
              </a:rPr>
              <a:t>B</a:t>
            </a:r>
            <a:r>
              <a:rPr lang="en-US" altLang="zh-CN" sz="2800" kern="100" dirty="0" smtClean="0">
                <a:solidFill>
                  <a:srgbClr val="000000"/>
                </a:solidFill>
                <a:latin typeface="Times New Roman"/>
                <a:cs typeface="Courier New"/>
              </a:rPr>
              <a:t>.</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&lt;0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&gt;0</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en-US" altLang="zh-CN" sz="2800" kern="100" dirty="0">
                <a:solidFill>
                  <a:srgbClr val="000000"/>
                </a:solidFill>
                <a:latin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en-US" altLang="zh-CN" sz="2800" kern="100" dirty="0">
                <a:latin typeface="Times New Roman"/>
                <a:ea typeface="华文细黑"/>
              </a:rPr>
              <a:t>  		</a:t>
            </a:r>
            <a:r>
              <a:rPr lang="en-US" altLang="zh-CN" sz="2800" kern="100" dirty="0" smtClean="0">
                <a:latin typeface="Times New Roman"/>
                <a:ea typeface="华文细黑"/>
              </a:rPr>
              <a:t>D</a:t>
            </a:r>
            <a:r>
              <a:rPr lang="en-US" altLang="zh-CN" sz="2800" kern="100" dirty="0" smtClean="0">
                <a:solidFill>
                  <a:srgbClr val="000000"/>
                </a:solidFill>
                <a:latin typeface="Times New Roman"/>
              </a:rPr>
              <a:t>.</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en-US" altLang="zh-CN" sz="2800" kern="100" baseline="-25000" dirty="0" smtClean="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endParaRPr lang="zh-CN" altLang="zh-CN" sz="280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67113" y="981522"/>
            <a:ext cx="11805036" cy="5293757"/>
          </a:xfrm>
          <a:prstGeom prst="rect">
            <a:avLst/>
          </a:prstGeom>
        </p:spPr>
        <p:txBody>
          <a:bodyPr>
            <a:spAutoFit/>
          </a:bodyPr>
          <a:lstStyle/>
          <a:p>
            <a:pPr algn="just">
              <a:lnSpc>
                <a:spcPct val="1300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rPr>
              <a:t>A</a:t>
            </a:r>
            <a:r>
              <a:rPr lang="zh-CN" altLang="zh-CN" sz="2600" kern="100" dirty="0">
                <a:latin typeface="Times New Roman"/>
                <a:ea typeface="华文细黑"/>
                <a:cs typeface="Times New Roman"/>
              </a:rPr>
              <a:t>项，所有的燃烧反应都属于放热反应，因此</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Times New Roman"/>
                <a:ea typeface="华文细黑"/>
              </a:rPr>
              <a:t>0</a:t>
            </a:r>
            <a:r>
              <a:rPr lang="zh-CN" altLang="zh-CN" sz="2600" kern="100" dirty="0">
                <a:latin typeface="Times New Roman"/>
                <a:ea typeface="华文细黑"/>
                <a:cs typeface="Times New Roman"/>
              </a:rPr>
              <a:t>，</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0</a:t>
            </a:r>
            <a:r>
              <a:rPr lang="zh-CN" altLang="zh-CN" sz="2600" kern="100" dirty="0">
                <a:latin typeface="Times New Roman"/>
                <a:ea typeface="华文细黑"/>
                <a:cs typeface="Times New Roman"/>
              </a:rPr>
              <a:t>，故</a:t>
            </a:r>
            <a:r>
              <a:rPr lang="en-US" altLang="zh-CN" sz="2600" kern="100" dirty="0">
                <a:latin typeface="Times New Roman"/>
                <a:ea typeface="华文细黑"/>
              </a:rPr>
              <a:t>A</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pPr>
            <a:r>
              <a:rPr lang="en-US" altLang="zh-CN" sz="2600" kern="100" dirty="0" smtClean="0">
                <a:latin typeface="Times New Roman"/>
                <a:ea typeface="华文细黑"/>
              </a:rPr>
              <a:t>B</a:t>
            </a:r>
            <a:r>
              <a:rPr lang="zh-CN" altLang="zh-CN" sz="2600" kern="100" dirty="0">
                <a:latin typeface="Times New Roman"/>
                <a:ea typeface="华文细黑"/>
                <a:cs typeface="Times New Roman"/>
              </a:rPr>
              <a:t>项，碳还原二氧化碳的反应属于吸热反应，</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0</a:t>
            </a:r>
            <a:r>
              <a:rPr lang="zh-CN" altLang="zh-CN" sz="2600" kern="100" dirty="0">
                <a:latin typeface="Times New Roman"/>
                <a:ea typeface="华文细黑"/>
                <a:cs typeface="Times New Roman"/>
              </a:rPr>
              <a:t>，铜与氧气的反应属于放热反应，</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a:t>
            </a:r>
            <a:r>
              <a:rPr lang="en-US" altLang="zh-CN" sz="2600" kern="100" dirty="0">
                <a:latin typeface="Times New Roman"/>
                <a:ea typeface="华文细黑"/>
              </a:rPr>
              <a:t>0</a:t>
            </a:r>
            <a:r>
              <a:rPr lang="zh-CN" altLang="zh-CN" sz="2600" kern="100" dirty="0">
                <a:latin typeface="Times New Roman"/>
                <a:ea typeface="华文细黑"/>
                <a:cs typeface="Times New Roman"/>
              </a:rPr>
              <a:t>，故</a:t>
            </a:r>
            <a:r>
              <a:rPr lang="en-US" altLang="zh-CN" sz="2600" kern="100" dirty="0">
                <a:latin typeface="Times New Roman"/>
                <a:ea typeface="华文细黑"/>
              </a:rPr>
              <a:t>B</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pPr>
            <a:r>
              <a:rPr lang="en-US" altLang="zh-CN" sz="2600" kern="100" dirty="0" smtClean="0">
                <a:latin typeface="Times New Roman"/>
                <a:ea typeface="华文细黑"/>
              </a:rPr>
              <a:t>C</a:t>
            </a:r>
            <a:r>
              <a:rPr lang="zh-CN" altLang="zh-CN" sz="2600" kern="100" dirty="0">
                <a:latin typeface="Times New Roman"/>
                <a:ea typeface="华文细黑"/>
                <a:cs typeface="Times New Roman"/>
              </a:rPr>
              <a:t>项，已知：</a:t>
            </a:r>
            <a:r>
              <a:rPr lang="en-US" altLang="zh-CN" sz="2600" kern="100" dirty="0">
                <a:latin typeface="宋体"/>
                <a:ea typeface="华文细黑"/>
                <a:cs typeface="Times New Roman"/>
              </a:rPr>
              <a:t>①</a:t>
            </a:r>
            <a:r>
              <a:rPr lang="en-US" altLang="zh-CN" sz="2600" kern="100" dirty="0">
                <a:latin typeface="Times New Roman"/>
                <a:ea typeface="华文细黑"/>
              </a:rPr>
              <a:t>C(s)</a:t>
            </a:r>
            <a:r>
              <a:rPr lang="zh-CN" altLang="zh-CN" sz="2600" kern="100" dirty="0">
                <a:latin typeface="Times New Roman"/>
                <a:ea typeface="华文细黑"/>
                <a:cs typeface="Times New Roman"/>
              </a:rPr>
              <a:t>＋</a:t>
            </a:r>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en-US" altLang="zh-CN" sz="2600" kern="100" dirty="0">
                <a:latin typeface="Times New Roman"/>
                <a:ea typeface="华文细黑"/>
              </a:rPr>
              <a:t>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a:t>
            </a:r>
            <a:r>
              <a:rPr lang="en-US" altLang="zh-CN" sz="2600" kern="100" dirty="0">
                <a:latin typeface="Times New Roman"/>
                <a:ea typeface="华文细黑"/>
              </a:rPr>
              <a:t>C(s)</a:t>
            </a:r>
            <a:r>
              <a:rPr lang="en-US" altLang="zh-CN" sz="2600" kern="100" spc="-80" dirty="0">
                <a:latin typeface="Times New Roman"/>
                <a:ea typeface="华文细黑"/>
              </a:rPr>
              <a:t>==</a:t>
            </a:r>
            <a:r>
              <a:rPr lang="en-US" altLang="zh-CN" sz="2600" kern="100" dirty="0">
                <a:latin typeface="Times New Roman"/>
                <a:ea typeface="华文细黑"/>
              </a:rPr>
              <a:t>=2CO(g)</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en-US" altLang="zh-CN" sz="2600" kern="100" dirty="0">
                <a:latin typeface="Times New Roman"/>
                <a:ea typeface="华文细黑"/>
              </a:rPr>
              <a:t>2CO(g)</a:t>
            </a:r>
            <a:r>
              <a:rPr lang="zh-CN" altLang="zh-CN" sz="2600" kern="100" dirty="0">
                <a:latin typeface="Times New Roman"/>
                <a:ea typeface="华文细黑"/>
                <a:cs typeface="Times New Roman"/>
              </a:rPr>
              <a:t>＋</a:t>
            </a:r>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=2CO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，由盖斯定律可知</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，因此</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，则</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，故</a:t>
            </a:r>
            <a:r>
              <a:rPr lang="en-US" altLang="zh-CN" sz="2600" kern="100" dirty="0">
                <a:latin typeface="Times New Roman"/>
                <a:ea typeface="华文细黑"/>
              </a:rPr>
              <a:t>C</a:t>
            </a:r>
            <a:r>
              <a:rPr lang="zh-CN" altLang="zh-CN" sz="2600" kern="100" dirty="0">
                <a:latin typeface="Times New Roman"/>
                <a:ea typeface="华文细黑"/>
                <a:cs typeface="Times New Roman"/>
              </a:rPr>
              <a:t>正确</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pPr>
            <a:r>
              <a:rPr lang="en-US" altLang="zh-CN" sz="2600" kern="100" dirty="0">
                <a:latin typeface="Times New Roman"/>
                <a:ea typeface="华文细黑"/>
              </a:rPr>
              <a:t>D</a:t>
            </a:r>
            <a:r>
              <a:rPr lang="zh-CN" altLang="zh-CN" sz="2600" kern="100" dirty="0">
                <a:latin typeface="Times New Roman"/>
                <a:ea typeface="华文细黑"/>
                <a:cs typeface="Times New Roman"/>
              </a:rPr>
              <a:t>项，</a:t>
            </a:r>
            <a:r>
              <a:rPr lang="en-US" altLang="zh-CN" sz="2600" kern="100" dirty="0">
                <a:latin typeface="Times New Roman"/>
                <a:ea typeface="华文细黑"/>
              </a:rPr>
              <a:t>2CO(g)</a:t>
            </a:r>
            <a:r>
              <a:rPr lang="zh-CN" altLang="zh-CN" sz="2600" kern="100" dirty="0">
                <a:latin typeface="Times New Roman"/>
                <a:ea typeface="华文细黑"/>
                <a:cs typeface="Times New Roman"/>
              </a:rPr>
              <a:t>＋</a:t>
            </a:r>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=2CO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　</a:t>
            </a:r>
            <a:r>
              <a:rPr lang="en-US" altLang="zh-CN" sz="2600" kern="100" dirty="0" smtClean="0">
                <a:latin typeface="Times New Roman"/>
                <a:ea typeface="华文细黑"/>
              </a:rPr>
              <a:t>Δ</a:t>
            </a:r>
            <a:r>
              <a:rPr lang="en-US" altLang="zh-CN" sz="2600" i="1" kern="100" dirty="0" smtClean="0">
                <a:latin typeface="Times New Roman"/>
                <a:ea typeface="华文细黑"/>
              </a:rPr>
              <a:t>H</a:t>
            </a:r>
            <a:r>
              <a:rPr lang="en-US" altLang="zh-CN" sz="2600" kern="100" baseline="-25000" dirty="0" smtClean="0">
                <a:latin typeface="Times New Roman"/>
                <a:ea typeface="华文细黑"/>
              </a:rPr>
              <a:t>3 </a:t>
            </a:r>
            <a:r>
              <a:rPr lang="en-US" altLang="zh-CN" sz="2600" kern="100" dirty="0" smtClean="0">
                <a:latin typeface="Times New Roman"/>
                <a:ea typeface="华文细黑"/>
              </a:rPr>
              <a:t>, 2Cu(s</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=2CuO(s)</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4</a:t>
            </a:r>
            <a:r>
              <a:rPr lang="en-US" altLang="zh-CN" sz="2600" kern="100" dirty="0">
                <a:latin typeface="Times New Roman"/>
                <a:ea typeface="华文细黑"/>
              </a:rPr>
              <a:t>,2CO(g)</a:t>
            </a:r>
            <a:r>
              <a:rPr lang="zh-CN" altLang="zh-CN" sz="2600" kern="100" dirty="0">
                <a:latin typeface="Times New Roman"/>
                <a:ea typeface="华文细黑"/>
                <a:cs typeface="Times New Roman"/>
              </a:rPr>
              <a:t>＋</a:t>
            </a:r>
            <a:r>
              <a:rPr lang="en-US" altLang="zh-CN" sz="2600" kern="100" dirty="0">
                <a:latin typeface="Times New Roman"/>
                <a:ea typeface="华文细黑"/>
              </a:rPr>
              <a:t>2CuO(s)</a:t>
            </a:r>
            <a:r>
              <a:rPr lang="en-US" altLang="zh-CN" sz="2600" kern="100" spc="-80" dirty="0">
                <a:latin typeface="Times New Roman"/>
                <a:ea typeface="华文细黑"/>
              </a:rPr>
              <a:t>==</a:t>
            </a:r>
            <a:r>
              <a:rPr lang="en-US" altLang="zh-CN" sz="2600" kern="100" dirty="0">
                <a:latin typeface="Times New Roman"/>
                <a:ea typeface="华文细黑"/>
              </a:rPr>
              <a:t>=2CO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a:t>
            </a:r>
            <a:r>
              <a:rPr lang="en-US" altLang="zh-CN" sz="2600" kern="100" dirty="0">
                <a:latin typeface="Times New Roman"/>
                <a:ea typeface="华文细黑"/>
              </a:rPr>
              <a:t>2Cu(s)</a:t>
            </a:r>
            <a:r>
              <a:rPr lang="zh-CN" altLang="zh-CN" sz="2600" kern="100" dirty="0">
                <a:latin typeface="Times New Roman"/>
                <a:ea typeface="华文细黑"/>
                <a:cs typeface="Times New Roman"/>
              </a:rPr>
              <a:t>　</a:t>
            </a:r>
            <a:r>
              <a:rPr lang="en-US" altLang="zh-CN" sz="2600" kern="100" dirty="0" smtClean="0">
                <a:latin typeface="Times New Roman"/>
                <a:ea typeface="华文细黑"/>
              </a:rPr>
              <a:t>2Δ</a:t>
            </a:r>
            <a:r>
              <a:rPr lang="en-US" altLang="zh-CN" sz="2600" i="1" kern="100" dirty="0" smtClean="0">
                <a:latin typeface="Times New Roman"/>
                <a:ea typeface="华文细黑"/>
              </a:rPr>
              <a:t>H</a:t>
            </a:r>
            <a:r>
              <a:rPr lang="en-US" altLang="zh-CN" sz="2600" kern="100" baseline="-25000" dirty="0" smtClean="0">
                <a:latin typeface="Times New Roman"/>
                <a:ea typeface="华文细黑"/>
              </a:rPr>
              <a:t>5 </a:t>
            </a:r>
            <a:r>
              <a:rPr lang="en-US" altLang="zh-CN" sz="2600" kern="100" dirty="0" smtClean="0">
                <a:latin typeface="Times New Roman"/>
                <a:ea typeface="华文细黑"/>
              </a:rPr>
              <a:t>, 2CO(g</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=2CO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a:t>
            </a:r>
            <a:r>
              <a:rPr lang="en-US" altLang="zh-CN" sz="2600" kern="100" dirty="0">
                <a:latin typeface="Times New Roman"/>
                <a:ea typeface="华文细黑"/>
              </a:rPr>
              <a:t>2Δ</a:t>
            </a:r>
            <a:r>
              <a:rPr lang="en-US" altLang="zh-CN" sz="2600" i="1" kern="100" dirty="0">
                <a:latin typeface="Times New Roman"/>
                <a:ea typeface="华文细黑"/>
              </a:rPr>
              <a:t>H</a:t>
            </a:r>
            <a:r>
              <a:rPr lang="en-US" altLang="zh-CN" sz="2600" kern="100" baseline="-25000" dirty="0">
                <a:latin typeface="Times New Roman"/>
                <a:ea typeface="华文细黑"/>
              </a:rPr>
              <a:t>5</a:t>
            </a:r>
            <a:r>
              <a:rPr lang="zh-CN" altLang="zh-CN" sz="2600" kern="100" dirty="0">
                <a:latin typeface="Times New Roman"/>
                <a:ea typeface="华文细黑"/>
                <a:cs typeface="Times New Roman"/>
              </a:rPr>
              <a:t>，错误。</a:t>
            </a:r>
            <a:endParaRPr lang="en-US" altLang="zh-CN" sz="2600" kern="100" dirty="0">
              <a:latin typeface="Times New Roman"/>
              <a:ea typeface="华文细黑"/>
              <a:cs typeface="Times New Roman"/>
            </a:endParaRPr>
          </a:p>
          <a:p>
            <a:pPr algn="just">
              <a:lnSpc>
                <a:spcPct val="130000"/>
              </a:lnSpc>
              <a:spcAft>
                <a:spcPts val="0"/>
              </a:spcAf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C</a:t>
            </a:r>
            <a:endParaRPr lang="zh-CN" altLang="zh-CN" sz="2600" b="1" kern="100" dirty="0">
              <a:solidFill>
                <a:schemeClr val="accent6">
                  <a:lumMod val="75000"/>
                </a:schemeClr>
              </a:solidFill>
              <a:latin typeface="Times New Roman"/>
              <a:ea typeface="华文细黑"/>
              <a:cs typeface="Courier New"/>
            </a:endParaRPr>
          </a:p>
        </p:txBody>
      </p:sp>
      <p:sp>
        <p:nvSpPr>
          <p:cNvPr id="50"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58433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1038429"/>
            <a:ext cx="11524006"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en-US" altLang="zh-CN" sz="2800" kern="100" dirty="0">
                <a:solidFill>
                  <a:srgbClr val="000000"/>
                </a:solidFill>
                <a:latin typeface="Times New Roman"/>
                <a:cs typeface="Courier New"/>
              </a:rPr>
              <a:t>.</a:t>
            </a:r>
            <a:r>
              <a:rPr lang="en-US" altLang="zh-CN" sz="2800" kern="100" dirty="0">
                <a:latin typeface="宋体"/>
                <a:ea typeface="华文细黑"/>
                <a:cs typeface="Times New Roman"/>
              </a:rPr>
              <a:t> “</a:t>
            </a:r>
            <a:r>
              <a:rPr lang="zh-CN" altLang="zh-CN" sz="2800" kern="100" dirty="0">
                <a:latin typeface="Times New Roman"/>
                <a:ea typeface="华文细黑"/>
                <a:cs typeface="Times New Roman"/>
              </a:rPr>
              <a:t>氢能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将是未来最理想的新能源。</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Ⅰ</a:t>
            </a:r>
            <a:r>
              <a:rPr lang="en-US" altLang="zh-CN" sz="2800" kern="100" dirty="0">
                <a:latin typeface="Times New Roman"/>
                <a:ea typeface="华文细黑"/>
              </a:rPr>
              <a:t>.</a:t>
            </a:r>
            <a:r>
              <a:rPr lang="zh-CN" altLang="zh-CN" sz="2800" kern="100" dirty="0">
                <a:latin typeface="Times New Roman"/>
                <a:ea typeface="华文细黑"/>
                <a:cs typeface="Times New Roman"/>
              </a:rPr>
              <a:t>实验测得，</a:t>
            </a:r>
            <a:r>
              <a:rPr lang="en-US" altLang="zh-CN" sz="2800" kern="100" dirty="0">
                <a:latin typeface="Times New Roman"/>
                <a:ea typeface="华文细黑"/>
              </a:rPr>
              <a:t>1</a:t>
            </a:r>
            <a:r>
              <a:rPr lang="zh-CN" altLang="zh-CN" sz="2800" kern="100" dirty="0">
                <a:latin typeface="Times New Roman"/>
                <a:ea typeface="华文细黑"/>
                <a:cs typeface="Times New Roman"/>
              </a:rPr>
              <a:t>克氢气燃烧生成液态水时放出</a:t>
            </a:r>
            <a:r>
              <a:rPr lang="en-US" altLang="zh-CN" sz="2800" kern="100" dirty="0">
                <a:latin typeface="Times New Roman"/>
                <a:ea typeface="华文细黑"/>
              </a:rPr>
              <a:t>142.9 kJ</a:t>
            </a:r>
            <a:r>
              <a:rPr lang="zh-CN" altLang="zh-CN" sz="2800" kern="100" dirty="0">
                <a:latin typeface="Times New Roman"/>
                <a:ea typeface="华文细黑"/>
                <a:cs typeface="Times New Roman"/>
              </a:rPr>
              <a:t>热量，则氢气燃烧的热化学方程式为</a:t>
            </a:r>
            <a:r>
              <a:rPr lang="en-US" altLang="zh-CN" sz="2800" kern="100" dirty="0">
                <a:latin typeface="Times New Roman"/>
                <a:ea typeface="华文细黑"/>
              </a:rPr>
              <a:t>___________(</a:t>
            </a:r>
            <a:r>
              <a:rPr lang="zh-CN" altLang="zh-CN" sz="2800" kern="100" dirty="0">
                <a:latin typeface="Times New Roman"/>
                <a:ea typeface="华文细黑"/>
                <a:cs typeface="Times New Roman"/>
              </a:rPr>
              <a:t>填字母</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61"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88282540"/>
              </p:ext>
            </p:extLst>
          </p:nvPr>
        </p:nvGraphicFramePr>
        <p:xfrm>
          <a:off x="333375" y="3242295"/>
          <a:ext cx="11001375" cy="3571875"/>
        </p:xfrm>
        <a:graphic>
          <a:graphicData uri="http://schemas.openxmlformats.org/presentationml/2006/ole">
            <mc:AlternateContent xmlns:mc="http://schemas.openxmlformats.org/markup-compatibility/2006">
              <mc:Choice xmlns:v="urn:schemas-microsoft-com:vml" Requires="v">
                <p:oleObj spid="_x0000_s259104" name="Document" r:id="rId18" imgW="11008458" imgH="3571560" progId="Word.Document.8">
                  <p:embed/>
                </p:oleObj>
              </mc:Choice>
              <mc:Fallback>
                <p:oleObj name="Document" r:id="rId18" imgW="11008458" imgH="3571560" progId="Word.Document.8">
                  <p:embed/>
                  <p:pic>
                    <p:nvPicPr>
                      <p:cNvPr id="0" name="对象 1"/>
                      <p:cNvPicPr>
                        <a:picLocks noChangeAspect="1" noChangeArrowheads="1"/>
                      </p:cNvPicPr>
                      <p:nvPr/>
                    </p:nvPicPr>
                    <p:blipFill>
                      <a:blip r:embed="rId19"/>
                      <a:srcRect/>
                      <a:stretch>
                        <a:fillRect/>
                      </a:stretch>
                    </p:blipFill>
                    <p:spPr bwMode="auto">
                      <a:xfrm>
                        <a:off x="333375" y="3242295"/>
                        <a:ext cx="110013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90550" y="1472218"/>
            <a:ext cx="11524006" cy="2677656"/>
          </a:xfrm>
          <a:prstGeom prst="rect">
            <a:avLst/>
          </a:prstGeom>
        </p:spPr>
        <p:txBody>
          <a:bodyPr>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表示</a:t>
            </a:r>
            <a:r>
              <a:rPr lang="zh-CN" altLang="zh-CN" sz="2800" kern="100" dirty="0">
                <a:latin typeface="Times New Roman"/>
                <a:ea typeface="华文细黑"/>
                <a:cs typeface="Times New Roman"/>
              </a:rPr>
              <a:t>氢气燃烧热的热化学方程式中氢气的化学计量数是</a:t>
            </a:r>
            <a:r>
              <a:rPr lang="en-US" altLang="zh-CN" sz="2800" kern="100" dirty="0">
                <a:latin typeface="Times New Roman"/>
                <a:ea typeface="华文细黑"/>
              </a:rPr>
              <a:t>1</a:t>
            </a:r>
            <a:r>
              <a:rPr lang="zh-CN" altLang="zh-CN" sz="2800" kern="100" dirty="0">
                <a:latin typeface="Times New Roman"/>
                <a:ea typeface="华文细黑"/>
                <a:cs typeface="Times New Roman"/>
              </a:rPr>
              <a:t>，其反应热是</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142.9</a:t>
            </a:r>
            <a:r>
              <a:rPr lang="en-US" altLang="zh-CN" sz="2800" kern="100" dirty="0">
                <a:latin typeface="宋体"/>
                <a:ea typeface="华文细黑"/>
                <a:cs typeface="Times New Roman"/>
              </a:rPr>
              <a:t>×</a:t>
            </a:r>
            <a:r>
              <a:rPr lang="en-US" altLang="zh-CN" sz="2800" kern="100" dirty="0">
                <a:latin typeface="Times New Roman"/>
                <a:ea typeface="华文细黑"/>
              </a:rPr>
              <a:t>2)</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，则其热化学方程式正确的是</a:t>
            </a:r>
            <a:r>
              <a:rPr lang="en-US" altLang="zh-CN" sz="2800" kern="100" dirty="0">
                <a:latin typeface="Times New Roman"/>
                <a:ea typeface="华文细黑"/>
              </a:rPr>
              <a:t>B</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03504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1212663"/>
            <a:ext cx="11524006" cy="656846"/>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rPr>
              <a:t>.</a:t>
            </a:r>
            <a:r>
              <a:rPr lang="zh-CN" altLang="zh-CN" sz="2800" kern="100" dirty="0">
                <a:latin typeface="Times New Roman"/>
                <a:ea typeface="华文细黑"/>
                <a:cs typeface="Times New Roman"/>
              </a:rPr>
              <a:t>某化学家根据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原子经济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的思想，设计了如下制备</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的反应步骤：</a:t>
            </a:r>
            <a:endParaRPr lang="zh-CN" altLang="zh-CN" sz="2800" kern="100" dirty="0">
              <a:latin typeface="宋体"/>
              <a:cs typeface="Courier New"/>
            </a:endParaRPr>
          </a:p>
        </p:txBody>
      </p:sp>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26009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910" y="2019852"/>
            <a:ext cx="6181826" cy="163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190550" y="3811278"/>
            <a:ext cx="11524006" cy="738664"/>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rPr>
              <a:t>HgBr</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rPr>
              <a:t>________</a:t>
            </a:r>
            <a:r>
              <a:rPr lang="zh-CN" altLang="en-US" sz="2800" kern="100" dirty="0" smtClean="0">
                <a:latin typeface="Times New Roman"/>
                <a:ea typeface="华文细黑"/>
              </a:rPr>
              <a:t>　　　　　</a:t>
            </a:r>
            <a:r>
              <a:rPr lang="en-US" altLang="zh-CN" sz="2800" kern="100" dirty="0" smtClean="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________</a:t>
            </a:r>
            <a:endParaRPr lang="zh-CN" altLang="zh-CN" sz="2800" kern="100" dirty="0">
              <a:latin typeface="宋体"/>
              <a:cs typeface="Courier New"/>
            </a:endParaRPr>
          </a:p>
        </p:txBody>
      </p:sp>
      <p:pic>
        <p:nvPicPr>
          <p:cNvPr id="26009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74926" y="3831033"/>
            <a:ext cx="1152128" cy="5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0"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837" y="4765681"/>
            <a:ext cx="4909315" cy="82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7509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1474540"/>
            <a:ext cx="11524006" cy="3539430"/>
          </a:xfrm>
          <a:prstGeom prst="rect">
            <a:avLst/>
          </a:prstGeom>
        </p:spPr>
        <p:txBody>
          <a:bodyPr>
            <a:spAutoFit/>
          </a:bodyPr>
          <a:lstStyle/>
          <a:p>
            <a:pPr algn="just">
              <a:lnSpc>
                <a:spcPct val="200000"/>
              </a:lnSpc>
              <a:spcAft>
                <a:spcPts val="0"/>
              </a:spcAft>
            </a:pPr>
            <a:r>
              <a:rPr lang="zh-CN" altLang="zh-CN" sz="2800" kern="100" dirty="0">
                <a:latin typeface="Times New Roman"/>
                <a:ea typeface="华文细黑"/>
                <a:cs typeface="Times New Roman"/>
              </a:rPr>
              <a:t>请你根据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原子经济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的思想完成上述步骤</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的化学方程式：</a:t>
            </a:r>
            <a:r>
              <a:rPr lang="en-US" altLang="zh-CN" sz="2800" kern="100" dirty="0">
                <a:latin typeface="Times New Roman"/>
                <a:ea typeface="华文细黑"/>
                <a:cs typeface="Courier New"/>
              </a:rPr>
              <a:t>HgBr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en-US" altLang="zh-CN" sz="2800" kern="100" dirty="0">
                <a:latin typeface="宋体"/>
                <a:ea typeface="华文细黑"/>
                <a:cs typeface="Courier New"/>
              </a:rPr>
              <a:t> </a:t>
            </a:r>
            <a:r>
              <a:rPr lang="en-US" altLang="zh-CN" sz="2800" kern="100" dirty="0" smtClean="0">
                <a:latin typeface="宋体"/>
                <a:ea typeface="华文细黑"/>
                <a:cs typeface="Courier New"/>
              </a:rPr>
              <a:t>	</a:t>
            </a:r>
            <a:r>
              <a:rPr lang="zh-CN" altLang="en-US" sz="2800" kern="100" dirty="0" smtClean="0">
                <a:latin typeface="宋体"/>
                <a:ea typeface="华文细黑"/>
                <a:cs typeface="Courier New"/>
              </a:rPr>
              <a:t>　</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。请根据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的思想评估该方法制</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的主要缺点：</a:t>
            </a:r>
            <a:r>
              <a:rPr lang="en-US" altLang="zh-CN" sz="2800" kern="100" dirty="0" smtClean="0">
                <a:latin typeface="Times New Roman"/>
                <a:ea typeface="华文细黑"/>
                <a:cs typeface="Courier New"/>
              </a:rPr>
              <a:t>_________________________________________</a:t>
            </a:r>
          </a:p>
          <a:p>
            <a:pPr>
              <a:lnSpc>
                <a:spcPct val="200000"/>
              </a:lnSpc>
            </a:pPr>
            <a:r>
              <a:rPr lang="en-US" altLang="zh-CN" sz="2800" kern="100" dirty="0" smtClean="0">
                <a:latin typeface="Times New Roman"/>
                <a:ea typeface="华文细黑"/>
              </a:rPr>
              <a:t>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26112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27684" y="2503215"/>
            <a:ext cx="1103568" cy="53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03816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90550" y="1191151"/>
            <a:ext cx="11524006" cy="5262979"/>
          </a:xfrm>
          <a:prstGeom prst="rect">
            <a:avLst/>
          </a:prstGeom>
        </p:spPr>
        <p:txBody>
          <a:bodyPr>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原子经济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的思想，观察已知反应中出现的物质得：</a:t>
            </a:r>
            <a:r>
              <a:rPr lang="en-US" altLang="zh-CN" sz="2800" kern="100" dirty="0">
                <a:latin typeface="Times New Roman"/>
                <a:ea typeface="华文细黑"/>
              </a:rPr>
              <a:t>HgBr</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err="1">
                <a:latin typeface="Times New Roman"/>
                <a:ea typeface="华文细黑"/>
              </a:rPr>
              <a:t>CaO</a:t>
            </a:r>
            <a:r>
              <a:rPr lang="en-US" altLang="zh-CN" sz="2800" kern="100" dirty="0">
                <a:latin typeface="Times New Roman"/>
                <a:ea typeface="华文细黑"/>
              </a:rPr>
              <a:t> </a:t>
            </a:r>
            <a:r>
              <a:rPr lang="en-US" altLang="zh-CN" sz="2800" kern="100" dirty="0" smtClean="0">
                <a:latin typeface="Times New Roman"/>
                <a:ea typeface="华文细黑"/>
              </a:rPr>
              <a:t>		</a:t>
            </a:r>
            <a:r>
              <a:rPr lang="en-US" altLang="zh-CN" sz="2800" kern="100" dirty="0" err="1" smtClean="0">
                <a:latin typeface="Times New Roman"/>
                <a:ea typeface="华文细黑"/>
              </a:rPr>
              <a:t>HgO</a:t>
            </a:r>
            <a:r>
              <a:rPr lang="zh-CN" altLang="zh-CN" sz="2800" kern="100" dirty="0">
                <a:latin typeface="Times New Roman"/>
                <a:ea typeface="华文细黑"/>
                <a:cs typeface="Times New Roman"/>
              </a:rPr>
              <a:t>＋</a:t>
            </a:r>
            <a:r>
              <a:rPr lang="en-US" altLang="zh-CN" sz="2800" kern="100" dirty="0">
                <a:latin typeface="Times New Roman"/>
                <a:ea typeface="华文细黑"/>
              </a:rPr>
              <a:t>CaBr</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的思想评估就是从能耗和环保等方面评价，制</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的主要缺点是循环过程需要很高的能量，且使用重金属汞，会产生污染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HgBr</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err="1">
                <a:solidFill>
                  <a:schemeClr val="accent6">
                    <a:lumMod val="75000"/>
                  </a:schemeClr>
                </a:solidFill>
                <a:latin typeface="Times New Roman"/>
                <a:ea typeface="华文细黑"/>
              </a:rPr>
              <a:t>CaO</a:t>
            </a:r>
            <a:r>
              <a:rPr lang="en-US" altLang="zh-CN" sz="2800" kern="100" dirty="0">
                <a:solidFill>
                  <a:schemeClr val="accent6">
                    <a:lumMod val="75000"/>
                  </a:schemeClr>
                </a:solidFill>
                <a:latin typeface="Times New Roman"/>
                <a:ea typeface="华文细黑"/>
              </a:rPr>
              <a:t> </a:t>
            </a:r>
            <a:r>
              <a:rPr lang="en-US" altLang="zh-CN" sz="2800" kern="100" dirty="0" smtClean="0">
                <a:solidFill>
                  <a:schemeClr val="accent6">
                    <a:lumMod val="75000"/>
                  </a:schemeClr>
                </a:solidFill>
                <a:latin typeface="Times New Roman"/>
                <a:ea typeface="华文细黑"/>
              </a:rPr>
              <a:t>	</a:t>
            </a:r>
            <a:r>
              <a:rPr lang="zh-CN" altLang="en-US" sz="2800" kern="100" dirty="0" smtClean="0">
                <a:solidFill>
                  <a:schemeClr val="accent6">
                    <a:lumMod val="75000"/>
                  </a:schemeClr>
                </a:solidFill>
                <a:latin typeface="Times New Roman"/>
                <a:ea typeface="华文细黑"/>
              </a:rPr>
              <a:t>　　</a:t>
            </a:r>
            <a:r>
              <a:rPr lang="en-US" altLang="zh-CN" sz="2800" kern="100" dirty="0" err="1" smtClean="0">
                <a:solidFill>
                  <a:schemeClr val="accent6">
                    <a:lumMod val="75000"/>
                  </a:schemeClr>
                </a:solidFill>
                <a:latin typeface="Times New Roman"/>
                <a:ea typeface="华文细黑"/>
              </a:rPr>
              <a:t>HgO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CaBr</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　循环过程需要很高的能量，且使用重金属汞，会产生污染</a:t>
            </a:r>
            <a:endParaRPr lang="zh-CN" altLang="zh-CN" sz="2800" b="1" kern="100" dirty="0">
              <a:solidFill>
                <a:schemeClr val="accent6">
                  <a:lumMod val="75000"/>
                </a:schemeClr>
              </a:solidFill>
              <a:latin typeface="Times New Roman"/>
              <a:ea typeface="华文细黑"/>
              <a:cs typeface="Courier New"/>
            </a:endParaRPr>
          </a:p>
        </p:txBody>
      </p:sp>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33736" y="2172003"/>
            <a:ext cx="1103568" cy="53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noChangeArrowheads="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8902" y="4787359"/>
            <a:ext cx="1103568" cy="53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0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750"/>
                                        <p:tgtEl>
                                          <p:spTgt spid="18"/>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750"/>
                                        <p:tgtEl>
                                          <p:spTgt spid="5">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1217295"/>
            <a:ext cx="11524006" cy="130240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rPr>
              <a:t>.</a:t>
            </a:r>
            <a:r>
              <a:rPr lang="zh-CN" altLang="zh-CN" sz="2800" kern="100" dirty="0">
                <a:latin typeface="Times New Roman"/>
                <a:ea typeface="华文细黑"/>
                <a:cs typeface="Times New Roman"/>
              </a:rPr>
              <a:t>利用核能把水分解制氢气，是目前正在研究的课题。下图是其中的一种流程，其中用了过量的碘。</a:t>
            </a:r>
            <a:endParaRPr lang="zh-CN" altLang="zh-CN" sz="2800" kern="100" dirty="0">
              <a:latin typeface="宋体"/>
              <a:cs typeface="Courier New"/>
            </a:endParaRPr>
          </a:p>
        </p:txBody>
      </p:sp>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262146" name="Picture 2" descr="HX3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57754" y="2801471"/>
            <a:ext cx="7196746" cy="25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2030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1545967"/>
            <a:ext cx="1152400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请写出化学方程式：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en-US" altLang="zh-CN" sz="2800" kern="100" dirty="0" smtClean="0">
                <a:latin typeface="Times New Roman"/>
                <a:ea typeface="华文细黑"/>
                <a:cs typeface="Courier New"/>
              </a:rPr>
              <a:t>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该法制取氢气的最大优点是</a:t>
            </a:r>
            <a:r>
              <a:rPr lang="en-US" altLang="zh-CN" sz="2800" kern="100" dirty="0" smtClean="0">
                <a:latin typeface="Times New Roman"/>
                <a:ea typeface="华文细黑"/>
              </a:rPr>
              <a:t>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5285380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190550" y="1191151"/>
            <a:ext cx="11524006" cy="2546146"/>
          </a:xfrm>
          <a:prstGeom prst="rect">
            <a:avLst/>
          </a:prstGeom>
        </p:spPr>
        <p:txBody>
          <a:bodyPr>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据图知反应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分别为</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 </a:t>
            </a:r>
            <a:r>
              <a:rPr lang="en-US" altLang="zh-CN" sz="2800" kern="100" dirty="0" smtClean="0">
                <a:latin typeface="Times New Roman"/>
                <a:ea typeface="华文细黑"/>
              </a:rPr>
              <a:t>	</a:t>
            </a:r>
            <a:r>
              <a:rPr lang="zh-CN" altLang="en-US" sz="2800" kern="100" dirty="0" smtClean="0">
                <a:latin typeface="Times New Roman"/>
                <a:ea typeface="华文细黑"/>
              </a:rPr>
              <a:t>　　</a:t>
            </a:r>
            <a:r>
              <a:rPr lang="zh-CN" altLang="en-US" sz="2800" kern="100" dirty="0">
                <a:latin typeface="Times New Roman"/>
                <a:ea typeface="华文细黑"/>
              </a:rPr>
              <a:t>　</a:t>
            </a:r>
            <a:r>
              <a:rPr lang="en-US" altLang="zh-CN" sz="2800" kern="100" dirty="0" smtClean="0">
                <a:latin typeface="Times New Roman"/>
                <a:ea typeface="华文细黑"/>
              </a:rPr>
              <a:t>2HI</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 </a:t>
            </a:r>
            <a:r>
              <a:rPr lang="en-US" altLang="zh-CN" sz="2800" kern="100" dirty="0" smtClean="0">
                <a:latin typeface="Times New Roman"/>
                <a:ea typeface="华文细黑"/>
              </a:rPr>
              <a:t>	2SO</a:t>
            </a:r>
            <a:r>
              <a:rPr lang="en-US" altLang="zh-CN" sz="2800" kern="100" baseline="-25000" dirty="0" smtClean="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，该法制取氢气的最大优点是原料</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可循环使用，无污染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263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6481" y="1341562"/>
            <a:ext cx="1895149" cy="5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171"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4846" y="2309926"/>
            <a:ext cx="835302" cy="44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190550" y="3833654"/>
            <a:ext cx="11524006" cy="1815882"/>
          </a:xfrm>
          <a:prstGeom prst="rect">
            <a:avLst/>
          </a:prstGeom>
        </p:spPr>
        <p:txBody>
          <a:bodyPr>
            <a:spAutoFit/>
          </a:bodyPr>
          <a:lstStyle/>
          <a:p>
            <a:pPr algn="just">
              <a:lnSpc>
                <a:spcPct val="200000"/>
              </a:lnSpc>
              <a:spcAft>
                <a:spcPts val="0"/>
              </a:spcAft>
            </a:pPr>
            <a:r>
              <a:rPr lang="zh-CN" altLang="zh-CN" sz="2800" b="1" kern="100" dirty="0" smtClean="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kern="100" dirty="0">
                <a:solidFill>
                  <a:schemeClr val="accent6">
                    <a:lumMod val="75000"/>
                  </a:schemeClr>
                </a:solidFill>
                <a:latin typeface="宋体"/>
                <a:ea typeface="华文细黑"/>
                <a:cs typeface="Times New Roman"/>
              </a:rPr>
              <a:t>①</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I</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 </a:t>
            </a:r>
            <a:r>
              <a:rPr lang="en-US" altLang="zh-CN" sz="2800" kern="100" dirty="0" smtClean="0">
                <a:solidFill>
                  <a:schemeClr val="accent6">
                    <a:lumMod val="75000"/>
                  </a:schemeClr>
                </a:solidFill>
                <a:latin typeface="Times New Roman"/>
                <a:ea typeface="华文细黑"/>
              </a:rPr>
              <a:t>		2HI</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宋体"/>
                <a:ea typeface="华文细黑"/>
                <a:cs typeface="Times New Roman"/>
              </a:rPr>
              <a:t>②</a:t>
            </a:r>
            <a:r>
              <a:rPr lang="en-US" altLang="zh-CN" sz="2800" kern="100" dirty="0">
                <a:solidFill>
                  <a:schemeClr val="accent6">
                    <a:lumMod val="75000"/>
                  </a:schemeClr>
                </a:solidFill>
                <a:latin typeface="Times New Roman"/>
                <a:ea typeface="华文细黑"/>
              </a:rPr>
              <a:t>2H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Times New Roman"/>
                <a:ea typeface="华文细黑"/>
              </a:rPr>
              <a:t> </a:t>
            </a:r>
            <a:endParaRPr lang="en-US" altLang="zh-CN" sz="2800" kern="100" dirty="0" smtClean="0">
              <a:solidFill>
                <a:schemeClr val="accent6">
                  <a:lumMod val="75000"/>
                </a:schemeClr>
              </a:solidFill>
              <a:latin typeface="Times New Roman"/>
              <a:ea typeface="华文细黑"/>
            </a:endParaRPr>
          </a:p>
          <a:p>
            <a:pPr algn="just">
              <a:lnSpc>
                <a:spcPct val="200000"/>
              </a:lnSpc>
              <a:spcAft>
                <a:spcPts val="0"/>
              </a:spcAft>
            </a:pPr>
            <a:r>
              <a:rPr lang="en-US" altLang="zh-CN" sz="2800" kern="100" dirty="0" smtClean="0">
                <a:solidFill>
                  <a:schemeClr val="accent6">
                    <a:lumMod val="75000"/>
                  </a:schemeClr>
                </a:solidFill>
                <a:latin typeface="Times New Roman"/>
                <a:ea typeface="华文细黑"/>
              </a:rPr>
              <a:t>2SO</a:t>
            </a:r>
            <a:r>
              <a:rPr lang="en-US" altLang="zh-CN" sz="2800" kern="100" baseline="-25000" dirty="0" smtClean="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和</a:t>
            </a:r>
            <a:r>
              <a:rPr lang="en-US" altLang="zh-CN" sz="2800" kern="100" dirty="0">
                <a:solidFill>
                  <a:schemeClr val="accent6">
                    <a:lumMod val="75000"/>
                  </a:schemeClr>
                </a:solidFill>
                <a:latin typeface="Times New Roman"/>
                <a:ea typeface="华文细黑"/>
              </a:rPr>
              <a:t>I</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可循环使用，无污染</a:t>
            </a:r>
            <a:endParaRPr lang="zh-CN" altLang="zh-CN" sz="2800" b="1" kern="100" dirty="0">
              <a:solidFill>
                <a:schemeClr val="accent6">
                  <a:lumMod val="75000"/>
                </a:schemeClr>
              </a:solidFill>
              <a:latin typeface="Times New Roman"/>
              <a:ea typeface="华文细黑"/>
              <a:cs typeface="Courier New"/>
            </a:endParaRPr>
          </a:p>
        </p:txBody>
      </p:sp>
      <p:pic>
        <p:nvPicPr>
          <p:cNvPr id="22" name="Picture 2"/>
          <p:cNvPicPr>
            <a:picLocks noChangeAspect="1" noChangeArrowheads="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4289" y="4005858"/>
            <a:ext cx="1895149" cy="5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p:cNvPicPr>
            <a:picLocks noChangeAspect="1" noChangeArrowheads="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71276" y="4059748"/>
            <a:ext cx="835302" cy="44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61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75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263171"/>
                                        </p:tgtEl>
                                        <p:attrNameLst>
                                          <p:attrName>style.visibility</p:attrName>
                                        </p:attrNameLst>
                                      </p:cBhvr>
                                      <p:to>
                                        <p:strVal val="visible"/>
                                      </p:to>
                                    </p:set>
                                    <p:animEffect transition="in" filter="blinds(horizontal)">
                                      <p:cBhvr>
                                        <p:cTn id="10" dur="750"/>
                                        <p:tgtEl>
                                          <p:spTgt spid="263171"/>
                                        </p:tgtEl>
                                      </p:cBhvr>
                                    </p:animEffect>
                                  </p:childTnLst>
                                </p:cTn>
                              </p:par>
                              <p:par>
                                <p:cTn id="11" presetID="3" presetClass="entr" presetSubtype="10" fill="hold" nodeType="withEffect">
                                  <p:stCondLst>
                                    <p:cond delay="0"/>
                                  </p:stCondLst>
                                  <p:childTnLst>
                                    <p:set>
                                      <p:cBhvr>
                                        <p:cTn id="12" dur="1" fill="hold">
                                          <p:stCondLst>
                                            <p:cond delay="0"/>
                                          </p:stCondLst>
                                        </p:cTn>
                                        <p:tgtEl>
                                          <p:spTgt spid="263170"/>
                                        </p:tgtEl>
                                        <p:attrNameLst>
                                          <p:attrName>style.visibility</p:attrName>
                                        </p:attrNameLst>
                                      </p:cBhvr>
                                      <p:to>
                                        <p:strVal val="visible"/>
                                      </p:to>
                                    </p:set>
                                    <p:animEffect transition="in" filter="blinds(horizontal)">
                                      <p:cBhvr>
                                        <p:cTn id="13" dur="750"/>
                                        <p:tgtEl>
                                          <p:spTgt spid="263170"/>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blinds(horizontal)">
                                      <p:cBhvr>
                                        <p:cTn id="17" dur="750"/>
                                        <p:tgtEl>
                                          <p:spTgt spid="21">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750"/>
                                        <p:tgtEl>
                                          <p:spTgt spid="22"/>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blinds(horizontal)">
                                      <p:cBhvr>
                                        <p:cTn id="24" dur="750"/>
                                        <p:tgtEl>
                                          <p:spTgt spid="21">
                                            <p:txEl>
                                              <p:pRg st="1" end="1"/>
                                            </p:txEl>
                                          </p:spTgt>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3678" y="693490"/>
            <a:ext cx="11388152"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dirty="0">
                <a:solidFill>
                  <a:srgbClr val="0000FF"/>
                </a:solidFill>
                <a:latin typeface="黑体" pitchFamily="2" charset="-122"/>
                <a:ea typeface="黑体" pitchFamily="2" charset="-122"/>
              </a:rPr>
              <a:t>题组一　有关概念的理解</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吸热反应在任何条件下都不能发生</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B.Na</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时，吸收的能量就是该过程的反应热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水蒸气变为液态水时，放出的能量就是该变化的反应热</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同温同压下，反应</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Cl</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=2HCl(g)</a:t>
            </a:r>
            <a:r>
              <a:rPr lang="zh-CN" altLang="zh-CN" sz="2800" kern="100" dirty="0">
                <a:latin typeface="Times New Roman"/>
                <a:ea typeface="华文细黑"/>
                <a:cs typeface="Times New Roman"/>
              </a:rPr>
              <a:t>在光照和点燃条件下的</a:t>
            </a:r>
            <a:r>
              <a:rPr lang="en-US" altLang="zh-CN" sz="2800" kern="100" dirty="0" smtClean="0">
                <a:latin typeface="Times New Roman"/>
                <a:ea typeface="华文细黑"/>
              </a:rPr>
              <a:t>Δ</a:t>
            </a:r>
            <a:r>
              <a:rPr lang="en-US" altLang="zh-CN" sz="2800" i="1" kern="100" dirty="0" smtClean="0">
                <a:latin typeface="Times New Roman"/>
                <a:ea typeface="华文细黑"/>
              </a:rPr>
              <a:t>H</a:t>
            </a:r>
          </a:p>
          <a:p>
            <a:pPr>
              <a:lnSpc>
                <a:spcPct val="150000"/>
              </a:lnSpc>
            </a:pPr>
            <a:r>
              <a:rPr lang="en-US" altLang="zh-CN" sz="2800" i="1" kern="100" dirty="0">
                <a:latin typeface="Times New Roman"/>
                <a:ea typeface="华文细黑"/>
                <a:cs typeface="Times New Roman"/>
              </a:rPr>
              <a:t> </a:t>
            </a:r>
            <a:r>
              <a:rPr lang="en-US" altLang="zh-CN" sz="2800" i="1" kern="100" dirty="0" smtClean="0">
                <a:latin typeface="Times New Roman"/>
                <a:ea typeface="华文细黑"/>
                <a:cs typeface="Times New Roman"/>
              </a:rPr>
              <a:t>   </a:t>
            </a:r>
            <a:r>
              <a:rPr lang="zh-CN" altLang="zh-CN" sz="2800" kern="100" dirty="0" smtClean="0">
                <a:latin typeface="Times New Roman"/>
                <a:ea typeface="华文细黑"/>
                <a:cs typeface="Times New Roman"/>
              </a:rPr>
              <a:t>相同</a:t>
            </a:r>
            <a:endParaRPr lang="zh-CN" altLang="zh-CN" sz="2800" kern="100" dirty="0">
              <a:latin typeface="宋体"/>
              <a:cs typeface="Courier New"/>
            </a:endParaRPr>
          </a:p>
        </p:txBody>
      </p:sp>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0" name="矩形 9"/>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3"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4" name="矩形 13"/>
          <p:cNvSpPr/>
          <p:nvPr/>
        </p:nvSpPr>
        <p:spPr>
          <a:xfrm>
            <a:off x="302908" y="5229994"/>
            <a:ext cx="11274431"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en-US" altLang="zh-CN" sz="2800" kern="100" dirty="0">
                <a:latin typeface="Times New Roman"/>
                <a:ea typeface="华文细黑"/>
              </a:rPr>
              <a:t>B</a:t>
            </a:r>
            <a:r>
              <a:rPr lang="zh-CN" altLang="zh-CN" sz="2800" kern="100" dirty="0">
                <a:latin typeface="Times New Roman"/>
                <a:ea typeface="华文细黑"/>
                <a:cs typeface="Times New Roman"/>
              </a:rPr>
              <a:t>项和</a:t>
            </a:r>
            <a:r>
              <a:rPr lang="en-US" altLang="zh-CN" sz="2800" kern="100" dirty="0">
                <a:latin typeface="Times New Roman"/>
                <a:ea typeface="华文细黑"/>
              </a:rPr>
              <a:t>C</a:t>
            </a:r>
            <a:r>
              <a:rPr lang="zh-CN" altLang="zh-CN" sz="2800" kern="100" dirty="0">
                <a:latin typeface="Times New Roman"/>
                <a:ea typeface="华文细黑"/>
                <a:cs typeface="Times New Roman"/>
              </a:rPr>
              <a:t>项是物理变化过程，其能量变化不能称为反应热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项焓变与反应条件无关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3706638" y="1538422"/>
            <a:ext cx="444352" cy="523220"/>
          </a:xfrm>
          <a:prstGeom prst="rect">
            <a:avLst/>
          </a:prstGeom>
        </p:spPr>
        <p:txBody>
          <a:bodyPr wrap="none">
            <a:spAutoFit/>
          </a:bodyPr>
          <a:lstStyle/>
          <a:p>
            <a:r>
              <a:rPr lang="en-US" altLang="zh-CN" sz="2800" kern="100" dirty="0">
                <a:solidFill>
                  <a:srgbClr val="F79646">
                    <a:lumMod val="75000"/>
                  </a:srgbClr>
                </a:solidFill>
                <a:latin typeface="Times New Roman"/>
                <a:ea typeface="华文细黑"/>
              </a:rPr>
              <a:t>D</a:t>
            </a:r>
            <a:endParaRPr lang="zh-CN" altLang="en-US" dirty="0"/>
          </a:p>
        </p:txBody>
      </p:sp>
      <p:sp>
        <p:nvSpPr>
          <p:cNvPr id="15" name="Rectangle 21">
            <a:hlinkClick r:id="rId2"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xEl>
                                              <p:pRg st="0" end="0"/>
                                            </p:txEl>
                                          </p:spTgt>
                                        </p:tgtEl>
                                      </p:cBhvr>
                                    </p:animEffect>
                                    <p:set>
                                      <p:cBhvr>
                                        <p:cTn id="22" dur="1" fill="hold">
                                          <p:stCondLst>
                                            <p:cond delay="499"/>
                                          </p:stCondLst>
                                        </p:cTn>
                                        <p:tgtEl>
                                          <p:spTgt spid="14">
                                            <p:txEl>
                                              <p:pRg st="0" end="0"/>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4">
                                            <p:txEl>
                                              <p:pRg st="1" end="1"/>
                                            </p:txEl>
                                          </p:spTgt>
                                        </p:tgtEl>
                                      </p:cBhvr>
                                    </p:animEffect>
                                    <p:set>
                                      <p:cBhvr>
                                        <p:cTn id="25" dur="1" fill="hold">
                                          <p:stCondLst>
                                            <p:cond delay="499"/>
                                          </p:stCondLst>
                                        </p:cTn>
                                        <p:tgtEl>
                                          <p:spTgt spid="14">
                                            <p:txEl>
                                              <p:pRg st="1" end="1"/>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14" grpId="0" uiExpand="1" build="allAtOnce"/>
      <p:bldP spid="3" grpId="0"/>
      <p:bldP spid="3"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34566" y="992763"/>
            <a:ext cx="11034874" cy="4694362"/>
          </a:xfrm>
          <a:prstGeom prst="rect">
            <a:avLst/>
          </a:prstGeom>
        </p:spPr>
        <p:txBody>
          <a:bodyPr wrap="square">
            <a:spAutoFit/>
          </a:bodyPr>
          <a:lstStyle/>
          <a:p>
            <a:pPr lvl="0" algn="just">
              <a:lnSpc>
                <a:spcPct val="178000"/>
              </a:lnSpc>
            </a:pPr>
            <a:r>
              <a:rPr lang="en-US" altLang="zh-CN" sz="2800" kern="100" dirty="0">
                <a:solidFill>
                  <a:prstClr val="black"/>
                </a:solidFill>
                <a:latin typeface="Times New Roman"/>
                <a:ea typeface="华文细黑"/>
                <a:cs typeface="Courier New"/>
              </a:rPr>
              <a:t>14</a:t>
            </a:r>
            <a:r>
              <a:rPr lang="en-US" altLang="zh-CN" sz="2800" kern="100" dirty="0">
                <a:solidFill>
                  <a:srgbClr val="000000"/>
                </a:solidFill>
                <a:latin typeface="Times New Roman"/>
                <a:cs typeface="Courier New"/>
              </a:rPr>
              <a:t>.</a:t>
            </a:r>
            <a:r>
              <a:rPr lang="zh-CN" altLang="zh-CN" sz="2800" kern="100" dirty="0">
                <a:solidFill>
                  <a:prstClr val="black"/>
                </a:solidFill>
                <a:latin typeface="Times New Roman"/>
                <a:ea typeface="华文细黑"/>
                <a:cs typeface="Times New Roman"/>
              </a:rPr>
              <a:t>按要求回答下列问题</a:t>
            </a:r>
            <a:endParaRPr lang="zh-CN" altLang="zh-CN" sz="2800" kern="100" dirty="0">
              <a:solidFill>
                <a:prstClr val="black"/>
              </a:solidFill>
              <a:latin typeface="宋体"/>
              <a:cs typeface="Courier New"/>
            </a:endParaRPr>
          </a:p>
          <a:p>
            <a:pPr lvl="0" algn="just">
              <a:lnSpc>
                <a:spcPct val="178000"/>
              </a:lnSpc>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已知在常温常压下：</a:t>
            </a:r>
            <a:endParaRPr lang="zh-CN" altLang="zh-CN" sz="2800" kern="100" dirty="0">
              <a:solidFill>
                <a:prstClr val="black"/>
              </a:solidFill>
              <a:latin typeface="宋体"/>
              <a:cs typeface="Courier New"/>
            </a:endParaRPr>
          </a:p>
          <a:p>
            <a:pPr lvl="0" algn="just">
              <a:lnSpc>
                <a:spcPct val="178000"/>
              </a:lnSpc>
            </a:pPr>
            <a:r>
              <a:rPr lang="en-US" altLang="zh-CN" sz="2800" kern="100" dirty="0">
                <a:solidFill>
                  <a:prstClr val="black"/>
                </a:solidFill>
                <a:latin typeface="宋体"/>
                <a:ea typeface="华文细黑"/>
                <a:cs typeface="Times New Roman"/>
              </a:rPr>
              <a:t>①</a:t>
            </a:r>
            <a:r>
              <a:rPr lang="en-US" altLang="zh-CN" sz="2800" kern="100" dirty="0">
                <a:solidFill>
                  <a:prstClr val="black"/>
                </a:solidFill>
                <a:latin typeface="Times New Roman"/>
                <a:ea typeface="华文细黑"/>
                <a:cs typeface="Courier New"/>
              </a:rPr>
              <a:t>2CH</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OH(l)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(g)</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=2CO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(g)</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4H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O(g)</a:t>
            </a:r>
            <a:r>
              <a:rPr lang="en-US" altLang="zh-CN" sz="2800" kern="100" dirty="0">
                <a:solidFill>
                  <a:prstClr val="black"/>
                </a:solidFill>
                <a:latin typeface="宋体"/>
                <a:cs typeface="Courier New"/>
              </a:rPr>
              <a:t> </a:t>
            </a:r>
            <a:r>
              <a:rPr lang="en-US" altLang="zh-CN" sz="2800" kern="100" dirty="0" smtClean="0">
                <a:solidFill>
                  <a:prstClr val="black"/>
                </a:solidFill>
                <a:latin typeface="Times New Roman"/>
                <a:ea typeface="华文细黑"/>
                <a:cs typeface="Courier New"/>
              </a:rPr>
              <a:t>Δ</a:t>
            </a:r>
            <a:r>
              <a:rPr lang="en-US" altLang="zh-CN" sz="2800" i="1" kern="100" dirty="0" smtClean="0">
                <a:solidFill>
                  <a:prstClr val="black"/>
                </a:solidFill>
                <a:latin typeface="Times New Roman"/>
                <a:ea typeface="华文细黑"/>
                <a:cs typeface="Courier New"/>
              </a:rPr>
              <a:t>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1 275.6 </a:t>
            </a:r>
            <a:r>
              <a:rPr lang="en-US" altLang="zh-CN" sz="2800" kern="100" dirty="0" err="1">
                <a:solidFill>
                  <a:prstClr val="black"/>
                </a:solidFill>
                <a:latin typeface="Times New Roman"/>
                <a:ea typeface="华文细黑"/>
                <a:cs typeface="Courier New"/>
              </a:rPr>
              <a:t>kJ·mol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endParaRPr lang="zh-CN" altLang="zh-CN" sz="2800" kern="100" dirty="0">
              <a:solidFill>
                <a:prstClr val="black"/>
              </a:solidFill>
              <a:latin typeface="宋体"/>
              <a:cs typeface="Courier New"/>
            </a:endParaRPr>
          </a:p>
          <a:p>
            <a:pPr lvl="0" algn="just">
              <a:lnSpc>
                <a:spcPct val="178000"/>
              </a:lnSpc>
            </a:pPr>
            <a:r>
              <a:rPr lang="en-US" altLang="zh-CN" sz="2800" kern="100" dirty="0">
                <a:solidFill>
                  <a:prstClr val="black"/>
                </a:solidFill>
                <a:latin typeface="宋体"/>
                <a:ea typeface="华文细黑"/>
                <a:cs typeface="Times New Roman"/>
              </a:rPr>
              <a:t>②</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O(g)</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Δ</a:t>
            </a:r>
            <a:r>
              <a:rPr lang="en-US" altLang="zh-CN" sz="2800" i="1" kern="100" dirty="0">
                <a:solidFill>
                  <a:prstClr val="black"/>
                </a:solidFill>
                <a:latin typeface="Times New Roman"/>
                <a:ea typeface="华文细黑"/>
                <a:cs typeface="Courier New"/>
              </a:rPr>
              <a:t>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44.0 </a:t>
            </a:r>
            <a:r>
              <a:rPr lang="en-US" altLang="zh-CN" sz="2800" kern="100" dirty="0" err="1">
                <a:solidFill>
                  <a:prstClr val="black"/>
                </a:solidFill>
                <a:latin typeface="Times New Roman"/>
                <a:ea typeface="华文细黑"/>
                <a:cs typeface="Courier New"/>
              </a:rPr>
              <a:t>kJ·mol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endParaRPr lang="zh-CN" altLang="zh-CN" sz="2800" kern="100" dirty="0">
              <a:solidFill>
                <a:prstClr val="black"/>
              </a:solidFill>
              <a:latin typeface="宋体"/>
              <a:cs typeface="Courier New"/>
            </a:endParaRPr>
          </a:p>
          <a:p>
            <a:pPr lvl="0">
              <a:lnSpc>
                <a:spcPct val="178000"/>
              </a:lnSpc>
            </a:pPr>
            <a:r>
              <a:rPr lang="zh-CN" altLang="zh-CN" sz="2800" kern="100" dirty="0">
                <a:solidFill>
                  <a:prstClr val="black"/>
                </a:solidFill>
                <a:latin typeface="Times New Roman"/>
                <a:ea typeface="华文细黑"/>
                <a:cs typeface="Times New Roman"/>
              </a:rPr>
              <a:t>写出表示甲醇燃烧热的热化学方程式</a:t>
            </a:r>
            <a:r>
              <a:rPr lang="en-US" altLang="zh-CN" sz="2800" kern="100" dirty="0" smtClean="0">
                <a:solidFill>
                  <a:prstClr val="black"/>
                </a:solidFill>
                <a:latin typeface="Times New Roman"/>
                <a:ea typeface="华文细黑"/>
              </a:rPr>
              <a:t>__________________________________</a:t>
            </a:r>
            <a:r>
              <a:rPr lang="en-US" altLang="zh-CN" sz="2800" kern="100" dirty="0">
                <a:solidFill>
                  <a:prstClr val="black"/>
                </a:solidFill>
                <a:latin typeface="Times New Roman"/>
                <a:ea typeface="华文细黑"/>
              </a:rPr>
              <a:t>______</a:t>
            </a:r>
            <a:r>
              <a:rPr lang="en-US" altLang="zh-CN" sz="2800" kern="100" dirty="0" smtClean="0">
                <a:solidFill>
                  <a:prstClr val="black"/>
                </a:solidFill>
                <a:latin typeface="Times New Roman"/>
                <a:ea typeface="华文细黑"/>
              </a:rPr>
              <a:t>_________________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61254584"/>
              </p:ext>
            </p:extLst>
          </p:nvPr>
        </p:nvGraphicFramePr>
        <p:xfrm>
          <a:off x="457200" y="4587255"/>
          <a:ext cx="11001375" cy="1685925"/>
        </p:xfrm>
        <a:graphic>
          <a:graphicData uri="http://schemas.openxmlformats.org/presentationml/2006/ole">
            <mc:AlternateContent xmlns:mc="http://schemas.openxmlformats.org/markup-compatibility/2006">
              <mc:Choice xmlns:v="urn:schemas-microsoft-com:vml" Requires="v">
                <p:oleObj spid="_x0000_s268318" name="Document" r:id="rId18" imgW="11008458" imgH="1685880" progId="Word.Document.8">
                  <p:embed/>
                </p:oleObj>
              </mc:Choice>
              <mc:Fallback>
                <p:oleObj name="Document" r:id="rId18" imgW="11008458" imgH="1685880" progId="Word.Document.8">
                  <p:embed/>
                  <p:pic>
                    <p:nvPicPr>
                      <p:cNvPr id="0" name="对象 1"/>
                      <p:cNvPicPr>
                        <a:picLocks noChangeAspect="1" noChangeArrowheads="1"/>
                      </p:cNvPicPr>
                      <p:nvPr/>
                    </p:nvPicPr>
                    <p:blipFill>
                      <a:blip r:embed="rId19"/>
                      <a:srcRect/>
                      <a:stretch>
                        <a:fillRect/>
                      </a:stretch>
                    </p:blipFill>
                    <p:spPr bwMode="auto">
                      <a:xfrm>
                        <a:off x="457200" y="4587255"/>
                        <a:ext cx="110013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880936729"/>
              </p:ext>
            </p:extLst>
          </p:nvPr>
        </p:nvGraphicFramePr>
        <p:xfrm>
          <a:off x="494431" y="1539627"/>
          <a:ext cx="11001375" cy="3762375"/>
        </p:xfrm>
        <a:graphic>
          <a:graphicData uri="http://schemas.openxmlformats.org/presentationml/2006/ole">
            <mc:AlternateContent xmlns:mc="http://schemas.openxmlformats.org/markup-compatibility/2006">
              <mc:Choice xmlns:v="urn:schemas-microsoft-com:vml" Requires="v">
                <p:oleObj spid="_x0000_s264224" name="Document" r:id="rId18" imgW="11005572" imgH="3762952" progId="Word.Document.8">
                  <p:embed/>
                </p:oleObj>
              </mc:Choice>
              <mc:Fallback>
                <p:oleObj name="Document" r:id="rId18" imgW="11005572" imgH="3762952" progId="Word.Document.8">
                  <p:embed/>
                  <p:pic>
                    <p:nvPicPr>
                      <p:cNvPr id="0" name="对象 1"/>
                      <p:cNvPicPr>
                        <a:picLocks noChangeAspect="1" noChangeArrowheads="1"/>
                      </p:cNvPicPr>
                      <p:nvPr/>
                    </p:nvPicPr>
                    <p:blipFill>
                      <a:blip r:embed="rId19"/>
                      <a:srcRect/>
                      <a:stretch>
                        <a:fillRect/>
                      </a:stretch>
                    </p:blipFill>
                    <p:spPr bwMode="auto">
                      <a:xfrm>
                        <a:off x="494431" y="1539627"/>
                        <a:ext cx="1100137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7365614" y="3410630"/>
            <a:ext cx="261802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72.0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01608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 grpId="0"/>
      <p:bldP spid="5"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239390" y="1407175"/>
            <a:ext cx="11369242"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苯乙烯是重要的基础有机原料。工业中用乙苯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为原料，采用催化脱氢的方法制取苯乙烯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—CH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的反应方程式为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—CH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3C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则反应</a:t>
            </a:r>
            <a:r>
              <a:rPr lang="en-US" altLang="zh-CN" sz="2800" kern="100" dirty="0">
                <a:latin typeface="Times New Roman"/>
                <a:ea typeface="华文细黑"/>
              </a:rPr>
              <a:t>3C</a:t>
            </a:r>
            <a:r>
              <a:rPr lang="en-US" altLang="zh-CN" sz="2800" kern="100" baseline="-25000" dirty="0">
                <a:latin typeface="Times New Roman"/>
                <a:ea typeface="华文细黑"/>
              </a:rPr>
              <a:t>2</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H</a:t>
            </a:r>
            <a:r>
              <a:rPr lang="en-US" altLang="zh-CN" sz="2800" kern="100" baseline="-25000" dirty="0">
                <a:latin typeface="Times New Roman"/>
                <a:ea typeface="华文细黑"/>
              </a:rPr>
              <a:t>4</a:t>
            </a:r>
            <a:r>
              <a:rPr lang="en-US" altLang="zh-CN" sz="2800" kern="100" dirty="0">
                <a:latin typeface="Times New Roman"/>
                <a:ea typeface="华文细黑"/>
              </a:rPr>
              <a:t>(g)</a:t>
            </a:r>
            <a:r>
              <a:rPr lang="en-US" altLang="zh-CN" sz="2800" kern="100" dirty="0">
                <a:latin typeface="ZBFH"/>
                <a:ea typeface="华文细黑"/>
              </a:rPr>
              <a:t> </a:t>
            </a:r>
            <a:r>
              <a:rPr lang="en-US" altLang="zh-CN" sz="2800" kern="100" dirty="0">
                <a:latin typeface="Times New Roman"/>
                <a:ea typeface="华文细黑"/>
              </a:rPr>
              <a:t>C</a:t>
            </a:r>
            <a:r>
              <a:rPr lang="en-US" altLang="zh-CN" sz="2800" kern="100" baseline="-25000" dirty="0">
                <a:latin typeface="Times New Roman"/>
                <a:ea typeface="华文细黑"/>
              </a:rPr>
              <a:t>6</a:t>
            </a:r>
            <a:r>
              <a:rPr lang="en-US" altLang="zh-CN" sz="2800" kern="100" dirty="0">
                <a:latin typeface="Times New Roman"/>
                <a:ea typeface="华文细黑"/>
              </a:rPr>
              <a:t>H</a:t>
            </a:r>
            <a:r>
              <a:rPr lang="en-US" altLang="zh-CN" sz="2800" kern="100" baseline="-25000" dirty="0">
                <a:latin typeface="Times New Roman"/>
                <a:ea typeface="华文细黑"/>
              </a:rPr>
              <a:t>5</a:t>
            </a:r>
            <a:r>
              <a:rPr lang="en-US" altLang="zh-CN" sz="2800" kern="100" dirty="0">
                <a:latin typeface="Times New Roman"/>
                <a:ea typeface="华文细黑"/>
              </a:rPr>
              <a:t>—CH</a:t>
            </a:r>
            <a:r>
              <a:rPr lang="en-US" altLang="zh-CN" sz="2800" kern="100" spc="-80" dirty="0" smtClean="0">
                <a:latin typeface="Times New Roman"/>
                <a:ea typeface="华文细黑"/>
              </a:rPr>
              <a:t>=</a:t>
            </a:r>
            <a:r>
              <a:rPr lang="en-US" altLang="zh-CN" sz="2800" kern="100" dirty="0" smtClean="0">
                <a:latin typeface="Times New Roman"/>
                <a:ea typeface="华文细黑"/>
              </a:rPr>
              <a:t>=</a:t>
            </a:r>
            <a:r>
              <a:rPr lang="en-US" altLang="zh-CN" sz="2800" kern="100" dirty="0">
                <a:latin typeface="Times New Roman"/>
                <a:ea typeface="华文细黑"/>
              </a:rPr>
              <a:t>CH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smtClean="0">
                <a:latin typeface="Times New Roman"/>
                <a:ea typeface="华文细黑"/>
              </a:rPr>
              <a:t>___________</a:t>
            </a:r>
            <a:r>
              <a:rPr lang="en-US" altLang="zh-CN" sz="2800" kern="100" dirty="0">
                <a:latin typeface="Times New Roman"/>
                <a:ea typeface="华文细黑"/>
              </a:rPr>
              <a:t>__</a:t>
            </a:r>
            <a:r>
              <a:rPr lang="en-US" altLang="zh-CN" sz="2800" kern="100" dirty="0" smtClean="0">
                <a:latin typeface="Times New Roman"/>
                <a:ea typeface="华文细黑"/>
              </a:rPr>
              <a:t>___</a:t>
            </a:r>
            <a:r>
              <a:rPr lang="zh-CN" altLang="zh-CN" sz="2800" kern="100" dirty="0">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81680468"/>
              </p:ext>
            </p:extLst>
          </p:nvPr>
        </p:nvGraphicFramePr>
        <p:xfrm>
          <a:off x="3142878" y="2781722"/>
          <a:ext cx="1219200" cy="839788"/>
        </p:xfrm>
        <a:graphic>
          <a:graphicData uri="http://schemas.openxmlformats.org/presentationml/2006/ole">
            <mc:AlternateContent xmlns:mc="http://schemas.openxmlformats.org/markup-compatibility/2006">
              <mc:Choice xmlns:v="urn:schemas-microsoft-com:vml" Requires="v">
                <p:oleObj spid="_x0000_s265333" name="Document" r:id="rId18" imgW="1219246" imgH="840051" progId="Word.Document.8">
                  <p:embed/>
                </p:oleObj>
              </mc:Choice>
              <mc:Fallback>
                <p:oleObj name="Document" r:id="rId18" imgW="1219246" imgH="840051" progId="Word.Document.8">
                  <p:embed/>
                  <p:pic>
                    <p:nvPicPr>
                      <p:cNvPr id="0" name="对象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2878" y="2781722"/>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48106071"/>
              </p:ext>
            </p:extLst>
          </p:nvPr>
        </p:nvGraphicFramePr>
        <p:xfrm>
          <a:off x="2782838" y="3463627"/>
          <a:ext cx="1219200" cy="839788"/>
        </p:xfrm>
        <a:graphic>
          <a:graphicData uri="http://schemas.openxmlformats.org/presentationml/2006/ole">
            <mc:AlternateContent xmlns:mc="http://schemas.openxmlformats.org/markup-compatibility/2006">
              <mc:Choice xmlns:v="urn:schemas-microsoft-com:vml" Requires="v">
                <p:oleObj spid="_x0000_s265334" name="Document" r:id="rId21" imgW="1219246" imgH="840051" progId="Word.Document.8">
                  <p:embed/>
                </p:oleObj>
              </mc:Choice>
              <mc:Fallback>
                <p:oleObj name="Document" r:id="rId21" imgW="1219246" imgH="840051" progId="Word.Document.8">
                  <p:embed/>
                  <p:pic>
                    <p:nvPicPr>
                      <p:cNvPr id="0" name="对象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82838" y="3463627"/>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60181676"/>
              </p:ext>
            </p:extLst>
          </p:nvPr>
        </p:nvGraphicFramePr>
        <p:xfrm>
          <a:off x="3075806" y="4083124"/>
          <a:ext cx="1219200" cy="839788"/>
        </p:xfrm>
        <a:graphic>
          <a:graphicData uri="http://schemas.openxmlformats.org/presentationml/2006/ole">
            <mc:AlternateContent xmlns:mc="http://schemas.openxmlformats.org/markup-compatibility/2006">
              <mc:Choice xmlns:v="urn:schemas-microsoft-com:vml" Requires="v">
                <p:oleObj spid="_x0000_s265335" name="Document" r:id="rId23" imgW="1219246" imgH="840051" progId="Word.Document.8">
                  <p:embed/>
                </p:oleObj>
              </mc:Choice>
              <mc:Fallback>
                <p:oleObj name="Document" r:id="rId23" imgW="1219246" imgH="840051" progId="Word.Document.8">
                  <p:embed/>
                  <p:pic>
                    <p:nvPicPr>
                      <p:cNvPr id="0" name="对象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5806" y="4083124"/>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02167988"/>
              </p:ext>
            </p:extLst>
          </p:nvPr>
        </p:nvGraphicFramePr>
        <p:xfrm>
          <a:off x="4309467" y="4750246"/>
          <a:ext cx="1219200" cy="839788"/>
        </p:xfrm>
        <a:graphic>
          <a:graphicData uri="http://schemas.openxmlformats.org/presentationml/2006/ole">
            <mc:AlternateContent xmlns:mc="http://schemas.openxmlformats.org/markup-compatibility/2006">
              <mc:Choice xmlns:v="urn:schemas-microsoft-com:vml" Requires="v">
                <p:oleObj spid="_x0000_s265336" name="Document" r:id="rId25" imgW="1219246" imgH="840051" progId="Word.Document.8">
                  <p:embed/>
                </p:oleObj>
              </mc:Choice>
              <mc:Fallback>
                <p:oleObj name="Document" r:id="rId25" imgW="1219246" imgH="840051" progId="Word.Document.8">
                  <p:embed/>
                  <p:pic>
                    <p:nvPicPr>
                      <p:cNvPr id="0" name="对象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09467" y="4750246"/>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1198662" y="5302002"/>
            <a:ext cx="273504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875815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7" grpId="0"/>
      <p:bldP spid="7"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239390" y="1485578"/>
            <a:ext cx="11369242" cy="138499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氨的合成是最重要的化工生产之一。</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工业上合成氨用的</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有多种制取的方法：</a:t>
            </a:r>
            <a:endParaRPr lang="zh-CN" altLang="zh-CN" sz="280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14846648"/>
              </p:ext>
            </p:extLst>
          </p:nvPr>
        </p:nvGraphicFramePr>
        <p:xfrm>
          <a:off x="312315" y="2834258"/>
          <a:ext cx="11001375" cy="2971800"/>
        </p:xfrm>
        <a:graphic>
          <a:graphicData uri="http://schemas.openxmlformats.org/presentationml/2006/ole">
            <mc:AlternateContent xmlns:mc="http://schemas.openxmlformats.org/markup-compatibility/2006">
              <mc:Choice xmlns:v="urn:schemas-microsoft-com:vml" Requires="v">
                <p:oleObj spid="_x0000_s266270" name="Document" r:id="rId18" imgW="11008458" imgH="2971890" progId="Word.Document.8">
                  <p:embed/>
                </p:oleObj>
              </mc:Choice>
              <mc:Fallback>
                <p:oleObj name="Document" r:id="rId18" imgW="11008458" imgH="2971890" progId="Word.Document.8">
                  <p:embed/>
                  <p:pic>
                    <p:nvPicPr>
                      <p:cNvPr id="0" name="对象 1"/>
                      <p:cNvPicPr>
                        <a:picLocks noChangeAspect="1" noChangeArrowheads="1"/>
                      </p:cNvPicPr>
                      <p:nvPr/>
                    </p:nvPicPr>
                    <p:blipFill>
                      <a:blip r:embed="rId19"/>
                      <a:srcRect/>
                      <a:stretch>
                        <a:fillRect/>
                      </a:stretch>
                    </p:blipFill>
                    <p:spPr bwMode="auto">
                      <a:xfrm>
                        <a:off x="312315" y="2834258"/>
                        <a:ext cx="110013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18809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239390" y="1178962"/>
            <a:ext cx="11369242" cy="1815882"/>
          </a:xfrm>
          <a:prstGeom prst="rect">
            <a:avLst/>
          </a:prstGeom>
        </p:spPr>
        <p:txBody>
          <a:bodyPr wrap="square">
            <a:spAutoFit/>
          </a:bodyPr>
          <a:lstStyle/>
          <a:p>
            <a:pPr algn="just">
              <a:lnSpc>
                <a:spcPct val="200000"/>
              </a:lnSpc>
              <a:spcAft>
                <a:spcPts val="0"/>
              </a:spcAft>
            </a:pPr>
            <a:r>
              <a:rPr lang="zh-CN" altLang="zh-CN" sz="2800" kern="100" dirty="0">
                <a:latin typeface="Times New Roman"/>
                <a:ea typeface="华文细黑"/>
                <a:cs typeface="Times New Roman"/>
              </a:rPr>
              <a:t>已知有关反应的能量变化如下图所示，则方法</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a:t>
            </a:r>
            <a:r>
              <a:rPr lang="en-US" altLang="zh-CN" sz="2800" kern="100" dirty="0">
                <a:latin typeface="Times New Roman"/>
                <a:ea typeface="华文细黑"/>
              </a:rPr>
              <a:t>___</a:t>
            </a:r>
            <a:r>
              <a:rPr lang="en-US" altLang="zh-CN" sz="2800" kern="100" dirty="0" smtClean="0">
                <a:latin typeface="Times New Roman"/>
                <a:ea typeface="华文细黑"/>
              </a:rPr>
              <a:t>______</a:t>
            </a:r>
            <a:r>
              <a:rPr lang="zh-CN" altLang="zh-CN" sz="2800" kern="100" dirty="0">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67266" name="Picture 2" descr="30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47737" y="3357786"/>
            <a:ext cx="7123733" cy="204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52545" y="2268027"/>
            <a:ext cx="328647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t>
            </a:r>
            <a:r>
              <a:rPr lang="en-US" altLang="zh-CN" sz="2800" i="1" kern="100" dirty="0">
                <a:solidFill>
                  <a:schemeClr val="accent6">
                    <a:lumMod val="75000"/>
                  </a:schemeClr>
                </a:solidFill>
                <a:latin typeface="Times New Roman"/>
                <a:ea typeface="华文细黑"/>
              </a:rPr>
              <a:t>a</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a:t>
            </a:r>
            <a:r>
              <a:rPr lang="en-US" altLang="zh-CN" sz="2800" i="1"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c</a:t>
            </a:r>
            <a:r>
              <a:rPr lang="en-US" altLang="zh-CN" sz="2800" kern="100" dirty="0">
                <a:solidFill>
                  <a:schemeClr val="accent6">
                    <a:lumMod val="75000"/>
                  </a:schemeClr>
                </a:solidFill>
                <a:latin typeface="Times New Roman"/>
                <a:ea typeface="华文细黑"/>
              </a:rPr>
              <a:t>)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8" name="圆角矩形 27">
            <a:hlinkClick r:id="rId1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9" name="圆角矩形 28"/>
          <p:cNvSpPr/>
          <p:nvPr/>
        </p:nvSpPr>
        <p:spPr>
          <a:xfrm>
            <a:off x="10271670" y="6649571"/>
            <a:ext cx="775541"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26230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4" grpId="0"/>
      <p:bldP spid="4"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033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50392" y="568115"/>
                <a:ext cx="11616057" cy="5597983"/>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葡萄糖的燃烧热是</a:t>
                </a:r>
                <a:r>
                  <a:rPr lang="en-US" altLang="zh-CN" sz="2800" kern="100" dirty="0">
                    <a:latin typeface="Times New Roman"/>
                    <a:ea typeface="华文细黑"/>
                    <a:cs typeface="Courier New"/>
                  </a:rPr>
                  <a:t>2 800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则</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C</a:t>
                </a:r>
                <a:r>
                  <a:rPr lang="en-US" altLang="zh-CN" sz="2800" kern="100" baseline="-25000" dirty="0" smtClean="0">
                    <a:latin typeface="Times New Roman"/>
                    <a:ea typeface="华文细黑"/>
                    <a:cs typeface="Courier New"/>
                  </a:rPr>
                  <a:t>6</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12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6</a:t>
                </a:r>
                <a:r>
                  <a:rPr lang="en-US" altLang="zh-CN" sz="2800" kern="100" dirty="0" smtClean="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1 400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2C(s)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=2CO(g)</a:t>
                </a:r>
                <a:endParaRPr lang="zh-CN" altLang="zh-CN" sz="1050" kern="100" dirty="0">
                  <a:latin typeface="宋体"/>
                  <a:cs typeface="Courier New"/>
                </a:endParaRPr>
              </a:p>
              <a:p>
                <a:pPr algn="just">
                  <a:lnSpc>
                    <a:spcPct val="135000"/>
                  </a:lnSpc>
                  <a:spcAft>
                    <a:spcPts val="0"/>
                  </a:spcAft>
                </a:pPr>
                <a:r>
                  <a:rPr lang="en-US" altLang="zh-CN" sz="2800" kern="100" dirty="0" smtClean="0">
                    <a:latin typeface="Times New Roman"/>
                    <a:ea typeface="华文细黑"/>
                    <a:cs typeface="Courier New"/>
                  </a:rPr>
                  <a:t>   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221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，则该反应的反应热为</a:t>
                </a:r>
                <a:r>
                  <a:rPr lang="en-US" altLang="zh-CN" sz="2800" kern="100" dirty="0">
                    <a:latin typeface="Times New Roman"/>
                    <a:ea typeface="华文细黑"/>
                    <a:cs typeface="Courier New"/>
                  </a:rPr>
                  <a:t>221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已知稀溶液中，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O(l)</a:t>
                </a:r>
                <a:r>
                  <a:rPr lang="en-US" altLang="zh-CN" sz="1050" kern="100" dirty="0">
                    <a:latin typeface="宋体"/>
                    <a:cs typeface="Courier New"/>
                  </a:rPr>
                  <a:t> </a:t>
                </a:r>
                <a:r>
                  <a:rPr lang="en-US" altLang="zh-CN" sz="105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则</a:t>
                </a:r>
                <a:r>
                  <a:rPr lang="zh-CN" altLang="zh-CN" sz="2800" kern="100" dirty="0">
                    <a:latin typeface="Times New Roman"/>
                    <a:ea typeface="华文细黑"/>
                    <a:cs typeface="Times New Roman"/>
                  </a:rPr>
                  <a:t>稀醋酸与稀氢氧化钠溶液反应生成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水</a:t>
                </a:r>
                <a:r>
                  <a:rPr lang="zh-CN" altLang="zh-CN" sz="2800" kern="100" dirty="0" smtClean="0">
                    <a:latin typeface="Times New Roman"/>
                    <a:ea typeface="华文细黑"/>
                    <a:cs typeface="Times New Roman"/>
                  </a:rPr>
                  <a:t>时放出</a:t>
                </a:r>
                <a:r>
                  <a:rPr lang="en-US" altLang="zh-CN" sz="2800" kern="100" dirty="0">
                    <a:latin typeface="Times New Roman"/>
                    <a:ea typeface="华文细黑"/>
                    <a:cs typeface="Courier New"/>
                  </a:rPr>
                  <a:t>57.3 kJ</a:t>
                </a:r>
                <a:r>
                  <a:rPr lang="zh-CN" altLang="zh-CN" sz="2800" kern="100" dirty="0">
                    <a:latin typeface="Times New Roman"/>
                    <a:ea typeface="华文细黑"/>
                    <a:cs typeface="Times New Roman"/>
                  </a:rPr>
                  <a:t>的热量</a:t>
                </a:r>
                <a:endParaRPr lang="zh-CN" altLang="zh-CN" sz="1050" kern="100" dirty="0">
                  <a:latin typeface="宋体"/>
                  <a:cs typeface="Courier New"/>
                </a:endParaRPr>
              </a:p>
              <a:p>
                <a:pPr>
                  <a:lnSpc>
                    <a:spcPct val="135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已知</a:t>
                </a:r>
                <a:r>
                  <a:rPr lang="en-US" altLang="zh-CN" sz="2800" kern="100" dirty="0" err="1">
                    <a:latin typeface="Times New Roman"/>
                    <a:ea typeface="华文细黑"/>
                  </a:rPr>
                  <a:t>HCl</a:t>
                </a:r>
                <a:r>
                  <a:rPr lang="zh-CN" altLang="zh-CN" sz="2800" kern="100" dirty="0">
                    <a:latin typeface="Times New Roman"/>
                    <a:ea typeface="华文细黑"/>
                    <a:cs typeface="Times New Roman"/>
                  </a:rPr>
                  <a:t>和</a:t>
                </a:r>
                <a:r>
                  <a:rPr lang="en-US" altLang="zh-CN" sz="2800" kern="100" dirty="0" err="1">
                    <a:latin typeface="Times New Roman"/>
                    <a:ea typeface="华文细黑"/>
                  </a:rPr>
                  <a:t>NaOH</a:t>
                </a:r>
                <a:r>
                  <a:rPr lang="zh-CN" altLang="zh-CN" sz="2800" kern="100" dirty="0">
                    <a:latin typeface="Times New Roman"/>
                    <a:ea typeface="华文细黑"/>
                    <a:cs typeface="Times New Roman"/>
                  </a:rPr>
                  <a:t>反应的中和热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57.3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，则</a:t>
                </a:r>
                <a:r>
                  <a:rPr lang="en-US" altLang="zh-CN" sz="2800" kern="100" dirty="0">
                    <a:latin typeface="Times New Roman"/>
                    <a:ea typeface="华文细黑"/>
                  </a:rPr>
                  <a:t>98%</a:t>
                </a:r>
                <a:r>
                  <a:rPr lang="zh-CN" altLang="zh-CN" sz="2800" kern="100" dirty="0">
                    <a:latin typeface="Times New Roman"/>
                    <a:ea typeface="华文细黑"/>
                    <a:cs typeface="Times New Roman"/>
                  </a:rPr>
                  <a:t>的浓</a:t>
                </a:r>
                <a:r>
                  <a:rPr lang="zh-CN" altLang="zh-CN" sz="2800" kern="100" dirty="0" smtClean="0">
                    <a:latin typeface="Times New Roman"/>
                    <a:ea typeface="华文细黑"/>
                    <a:cs typeface="Times New Roman"/>
                  </a:rPr>
                  <a:t>硫酸</a:t>
                </a:r>
                <a:endParaRPr lang="en-US" altLang="zh-CN" sz="2800" kern="100" dirty="0" smtClean="0">
                  <a:latin typeface="Times New Roman"/>
                  <a:ea typeface="华文细黑"/>
                  <a:cs typeface="Times New Roman"/>
                </a:endParaRPr>
              </a:p>
              <a:p>
                <a:pPr>
                  <a:lnSpc>
                    <a:spcPct val="135000"/>
                  </a:lnSpc>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稀氢氧化钠溶液反应生成</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水的中和热为－</a:t>
                </a:r>
                <a:r>
                  <a:rPr lang="en-US" altLang="zh-CN" sz="2800" kern="100" dirty="0">
                    <a:latin typeface="Times New Roman"/>
                    <a:ea typeface="华文细黑"/>
                  </a:rPr>
                  <a:t>57.3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b="1" kern="100" dirty="0">
                  <a:solidFill>
                    <a:schemeClr val="accent6">
                      <a:lumMod val="75000"/>
                    </a:schemeClr>
                  </a:solidFill>
                  <a:latin typeface="Times New Roman"/>
                  <a:ea typeface="华文细黑"/>
                  <a:cs typeface="Courier New"/>
                </a:endParaRPr>
              </a:p>
            </p:txBody>
          </p:sp>
        </mc:Choice>
        <mc:Fallback xmlns="">
          <p:sp>
            <p:nvSpPr>
              <p:cNvPr id="4" name="矩形 3"/>
              <p:cNvSpPr>
                <a:spLocks noRot="1" noChangeAspect="1" noMove="1" noResize="1" noEditPoints="1" noAdjustHandles="1" noChangeArrowheads="1" noChangeShapeType="1" noTextEdit="1"/>
              </p:cNvSpPr>
              <p:nvPr/>
            </p:nvSpPr>
            <p:spPr>
              <a:xfrm>
                <a:off x="250392" y="568115"/>
                <a:ext cx="11616057" cy="5597983"/>
              </a:xfrm>
              <a:prstGeom prst="rect">
                <a:avLst/>
              </a:prstGeom>
              <a:blipFill rotWithShape="1">
                <a:blip r:embed="rId2"/>
                <a:stretch>
                  <a:fillRect l="-787" r="-420" b="-871"/>
                </a:stretch>
              </a:blipFill>
            </p:spPr>
            <p:txBody>
              <a:bodyPr/>
              <a:lstStyle/>
              <a:p>
                <a:r>
                  <a:rPr lang="zh-CN" altLang="en-US">
                    <a:noFill/>
                  </a:rPr>
                  <a:t> </a:t>
                </a:r>
              </a:p>
            </p:txBody>
          </p:sp>
        </mc:Fallback>
      </mc:AlternateContent>
      <p:sp>
        <p:nvSpPr>
          <p:cNvPr id="3" name="矩形 2"/>
          <p:cNvSpPr/>
          <p:nvPr/>
        </p:nvSpPr>
        <p:spPr>
          <a:xfrm>
            <a:off x="3646934" y="712131"/>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rPr>
              <a:t>A</a:t>
            </a:r>
            <a:endParaRPr lang="zh-CN" altLang="en-US" sz="2800" b="1" kern="100" dirty="0">
              <a:solidFill>
                <a:schemeClr val="accent6">
                  <a:lumMod val="75000"/>
                </a:schemeClr>
              </a:solidFill>
              <a:latin typeface="Times New Roman"/>
              <a:ea typeface="华文细黑"/>
            </a:endParaRPr>
          </a:p>
        </p:txBody>
      </p:sp>
      <p:sp>
        <p:nvSpPr>
          <p:cNvPr id="5" name="Rectangle 21">
            <a:hlinkClick r:id="rId3"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Rectangle 21">
            <a:hlinkClick r:id="rId8"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495806" y="6649571"/>
            <a:ext cx="68825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7681890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117426"/>
            <a:ext cx="11458743"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a:solidFill>
                  <a:srgbClr val="0000FF"/>
                </a:solidFill>
                <a:latin typeface="Times New Roman"/>
                <a:cs typeface="Times New Roman"/>
              </a:rPr>
              <a:t>题组二　依据图形，理清活化能与焓变的关系</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某反应过程中体系的能量变化如图所示，下列说法错误的是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反应过程可表示</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 </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rPr>
              <a:t>BC</a:t>
            </a:r>
            <a:r>
              <a:rPr lang="en-US" altLang="zh-CN" sz="2800" kern="100" spc="-125" dirty="0" smtClean="0">
                <a:latin typeface="Times New Roman" pitchFamily="18" charset="0"/>
                <a:ea typeface="华文细黑"/>
                <a:cs typeface="Times New Roman" pitchFamily="18" charset="0"/>
              </a:rPr>
              <a:t>―</a:t>
            </a:r>
            <a:r>
              <a:rPr lang="en-US" altLang="zh-CN" sz="2800" kern="100" dirty="0">
                <a:latin typeface="Times New Roman" pitchFamily="18" charset="0"/>
                <a:ea typeface="华文细黑"/>
                <a:cs typeface="Times New Roman" pitchFamily="18" charset="0"/>
              </a:rPr>
              <a:t>→</a:t>
            </a:r>
            <a:r>
              <a:rPr lang="en-US" altLang="zh-CN" sz="2800"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B</a:t>
            </a:r>
            <a:r>
              <a:rPr lang="en-US" altLang="zh-CN" sz="2800" kern="100" dirty="0">
                <a:latin typeface="宋体"/>
                <a:ea typeface="华文细黑"/>
                <a:cs typeface="Times New Roman"/>
              </a:rPr>
              <a:t>…</a:t>
            </a:r>
            <a:r>
              <a:rPr lang="en-US" altLang="zh-CN" sz="2800" kern="100" dirty="0">
                <a:latin typeface="Times New Roman"/>
                <a:ea typeface="华文细黑"/>
              </a:rPr>
              <a:t>C</a:t>
            </a:r>
            <a:r>
              <a:rPr lang="en-US" altLang="zh-CN" sz="2800" kern="100" dirty="0" smtClean="0">
                <a:latin typeface="Times New Roman"/>
                <a:ea typeface="华文细黑"/>
              </a:rPr>
              <a:t>]</a:t>
            </a:r>
            <a:r>
              <a:rPr lang="en-US" altLang="zh-CN" sz="2800" kern="100" dirty="0" smtClean="0">
                <a:latin typeface="Symbol"/>
                <a:ea typeface="华文细黑"/>
                <a:cs typeface="Times New Roman"/>
              </a:rPr>
              <a:t> </a:t>
            </a:r>
            <a:r>
              <a:rPr lang="en-US" altLang="zh-CN" sz="2800" kern="100" spc="-125" dirty="0">
                <a:latin typeface="Times New Roman" pitchFamily="18" charset="0"/>
                <a:ea typeface="华文细黑"/>
                <a:cs typeface="Times New Roman" pitchFamily="18" charset="0"/>
              </a:rPr>
              <a:t>―</a:t>
            </a:r>
            <a:r>
              <a:rPr lang="en-US" altLang="zh-CN" sz="2800" kern="100" dirty="0">
                <a:latin typeface="Times New Roman" pitchFamily="18" charset="0"/>
                <a:ea typeface="华文细黑"/>
                <a:cs typeface="Times New Roman" pitchFamily="18" charset="0"/>
              </a:rPr>
              <a:t>→ </a:t>
            </a:r>
            <a:r>
              <a:rPr lang="en-US" altLang="zh-CN" sz="2800" kern="100" dirty="0" smtClean="0">
                <a:latin typeface="Times New Roman"/>
                <a:ea typeface="华文细黑"/>
              </a:rPr>
              <a:t>AB</a:t>
            </a:r>
            <a:r>
              <a:rPr lang="zh-CN" altLang="zh-CN" sz="2800" kern="100" dirty="0">
                <a:latin typeface="Times New Roman"/>
                <a:ea typeface="华文细黑"/>
                <a:cs typeface="Times New Roman"/>
              </a:rPr>
              <a:t>＋</a:t>
            </a:r>
            <a:r>
              <a:rPr lang="en-US" altLang="zh-CN" sz="2800" kern="100" dirty="0" smtClean="0">
                <a:latin typeface="Times New Roman"/>
                <a:ea typeface="华文细黑"/>
              </a:rPr>
              <a:t>C</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i="1" kern="100" dirty="0" smtClean="0">
                <a:latin typeface="Times New Roman"/>
                <a:ea typeface="华文细黑"/>
                <a:cs typeface="Courier New"/>
              </a:rPr>
              <a:t>E</a:t>
            </a:r>
            <a:r>
              <a:rPr lang="en-US" altLang="zh-CN" sz="2800" kern="100" baseline="-25000" dirty="0" smtClean="0">
                <a:latin typeface="Times New Roman"/>
                <a:ea typeface="华文细黑"/>
                <a:cs typeface="Courier New"/>
              </a:rPr>
              <a:t>1</a:t>
            </a:r>
            <a:r>
              <a:rPr lang="zh-CN" altLang="zh-CN" sz="2800" kern="100" dirty="0">
                <a:latin typeface="Times New Roman"/>
                <a:ea typeface="华文细黑"/>
                <a:cs typeface="Times New Roman"/>
              </a:rPr>
              <a:t>为反应物的总能量与过渡态的能量差，称为正反应</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活化能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正反应的热效应</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E</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&lt;0</a:t>
            </a:r>
            <a:r>
              <a:rPr lang="zh-CN" altLang="zh-CN" sz="2800" kern="100" dirty="0">
                <a:latin typeface="Times New Roman"/>
                <a:ea typeface="华文细黑"/>
                <a:cs typeface="Times New Roman"/>
              </a:rPr>
              <a:t>，所以正反应为放热反应</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此图中逆反应的热效应</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2</a:t>
            </a:r>
            <a:r>
              <a:rPr lang="en-US" altLang="zh-CN" sz="2800" kern="100" dirty="0">
                <a:latin typeface="Times New Roman"/>
                <a:ea typeface="华文细黑"/>
              </a:rPr>
              <a:t>&lt;0</a:t>
            </a:r>
            <a:r>
              <a:rPr lang="zh-CN" altLang="zh-CN" sz="2800" kern="100" dirty="0">
                <a:latin typeface="Times New Roman"/>
                <a:ea typeface="华文细黑"/>
                <a:cs typeface="Times New Roman"/>
              </a:rPr>
              <a:t>，所以逆反应为放热反应</a:t>
            </a:r>
            <a:endParaRPr lang="zh-CN" altLang="zh-CN" sz="2800" kern="100" dirty="0">
              <a:latin typeface="宋体"/>
              <a:cs typeface="Courier New"/>
            </a:endParaRPr>
          </a:p>
        </p:txBody>
      </p:sp>
      <p:sp>
        <p:nvSpPr>
          <p:cNvPr id="5" name="矩形 4"/>
          <p:cNvSpPr/>
          <p:nvPr/>
        </p:nvSpPr>
        <p:spPr>
          <a:xfrm>
            <a:off x="3387786" y="2061642"/>
            <a:ext cx="1502334" cy="523220"/>
          </a:xfrm>
          <a:prstGeom prst="rect">
            <a:avLst/>
          </a:prstGeom>
        </p:spPr>
        <p:txBody>
          <a:bodyPr wrap="none">
            <a:spAutoFit/>
          </a:bodyPr>
          <a:lstStyle/>
          <a:p>
            <a:r>
              <a:rPr lang="en-US" altLang="zh-CN" sz="2800" kern="100" dirty="0">
                <a:solidFill>
                  <a:prstClr val="black"/>
                </a:solidFill>
                <a:latin typeface="Symbol"/>
                <a:ea typeface="华文细黑"/>
                <a:cs typeface="Times New Roman"/>
              </a:rPr>
              <a:t>(</a:t>
            </a:r>
            <a:r>
              <a:rPr lang="zh-CN" altLang="zh-CN" sz="2800" kern="100" dirty="0">
                <a:solidFill>
                  <a:prstClr val="black"/>
                </a:solidFill>
                <a:latin typeface="Times New Roman"/>
                <a:ea typeface="华文细黑"/>
                <a:cs typeface="Times New Roman"/>
              </a:rPr>
              <a:t>反应物</a:t>
            </a:r>
            <a:r>
              <a:rPr lang="en-US" altLang="zh-CN" sz="2800" kern="100" dirty="0">
                <a:solidFill>
                  <a:prstClr val="black"/>
                </a:solidFill>
                <a:latin typeface="Symbol"/>
                <a:ea typeface="华文细黑"/>
                <a:cs typeface="Times New Roman"/>
              </a:rPr>
              <a:t>)</a:t>
            </a:r>
            <a:endParaRPr lang="zh-CN" altLang="en-US" dirty="0"/>
          </a:p>
        </p:txBody>
      </p:sp>
      <p:sp>
        <p:nvSpPr>
          <p:cNvPr id="7" name="矩形 6"/>
          <p:cNvSpPr/>
          <p:nvPr/>
        </p:nvSpPr>
        <p:spPr>
          <a:xfrm>
            <a:off x="5375126" y="2103934"/>
            <a:ext cx="1502334" cy="523220"/>
          </a:xfrm>
          <a:prstGeom prst="rect">
            <a:avLst/>
          </a:prstGeom>
        </p:spPr>
        <p:txBody>
          <a:bodyPr wrap="none">
            <a:spAutoFit/>
          </a:bodyPr>
          <a:lstStyle/>
          <a:p>
            <a:r>
              <a:rPr lang="en-US" altLang="zh-CN" sz="2800" kern="100" dirty="0">
                <a:solidFill>
                  <a:prstClr val="black"/>
                </a:solidFill>
                <a:latin typeface="Symbol"/>
                <a:ea typeface="华文细黑"/>
                <a:cs typeface="Times New Roman"/>
              </a:rPr>
              <a:t>(</a:t>
            </a:r>
            <a:r>
              <a:rPr lang="zh-CN" altLang="zh-CN" sz="2800" kern="100" dirty="0">
                <a:solidFill>
                  <a:prstClr val="black"/>
                </a:solidFill>
                <a:latin typeface="Times New Roman"/>
                <a:ea typeface="华文细黑"/>
                <a:cs typeface="Times New Roman"/>
              </a:rPr>
              <a:t>过渡态</a:t>
            </a:r>
            <a:r>
              <a:rPr lang="en-US" altLang="zh-CN" sz="2800" kern="100" dirty="0">
                <a:solidFill>
                  <a:prstClr val="black"/>
                </a:solidFill>
                <a:latin typeface="Symbol"/>
                <a:ea typeface="华文细黑"/>
                <a:cs typeface="Times New Roman"/>
              </a:rPr>
              <a:t>)</a:t>
            </a:r>
            <a:endParaRPr lang="zh-CN" altLang="en-US" dirty="0"/>
          </a:p>
        </p:txBody>
      </p:sp>
      <p:sp>
        <p:nvSpPr>
          <p:cNvPr id="9" name="矩形 8"/>
          <p:cNvSpPr/>
          <p:nvPr/>
        </p:nvSpPr>
        <p:spPr>
          <a:xfrm>
            <a:off x="7650807" y="2080692"/>
            <a:ext cx="1502334" cy="523220"/>
          </a:xfrm>
          <a:prstGeom prst="rect">
            <a:avLst/>
          </a:prstGeom>
        </p:spPr>
        <p:txBody>
          <a:bodyPr wrap="none">
            <a:spAutoFit/>
          </a:bodyPr>
          <a:lstStyle/>
          <a:p>
            <a:r>
              <a:rPr lang="en-US" altLang="zh-CN" sz="2800" kern="100" dirty="0">
                <a:solidFill>
                  <a:prstClr val="black"/>
                </a:solidFill>
                <a:latin typeface="Symbol"/>
                <a:ea typeface="华文细黑"/>
                <a:cs typeface="Times New Roman"/>
              </a:rPr>
              <a:t>(</a:t>
            </a:r>
            <a:r>
              <a:rPr lang="zh-CN" altLang="zh-CN" sz="2800" kern="100" dirty="0">
                <a:solidFill>
                  <a:prstClr val="black"/>
                </a:solidFill>
                <a:latin typeface="Times New Roman"/>
                <a:ea typeface="华文细黑"/>
                <a:cs typeface="Times New Roman"/>
              </a:rPr>
              <a:t>生成物</a:t>
            </a:r>
            <a:r>
              <a:rPr lang="en-US" altLang="zh-CN" sz="2800" kern="100" dirty="0">
                <a:solidFill>
                  <a:prstClr val="black"/>
                </a:solidFill>
                <a:latin typeface="Symbol"/>
                <a:ea typeface="华文细黑"/>
                <a:cs typeface="Times New Roman"/>
              </a:rPr>
              <a:t>)</a:t>
            </a:r>
            <a:endParaRPr lang="zh-CN" altLang="en-US" dirty="0"/>
          </a:p>
        </p:txBody>
      </p:sp>
      <p:sp>
        <p:nvSpPr>
          <p:cNvPr id="10" name="矩形 9"/>
          <p:cNvSpPr/>
          <p:nvPr/>
        </p:nvSpPr>
        <p:spPr>
          <a:xfrm>
            <a:off x="253033" y="5229994"/>
            <a:ext cx="11458743" cy="13331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由图可知，正反应放热，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为负值；逆反应吸热，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为正值，</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endParaRPr lang="zh-CN" altLang="zh-CN" sz="2800" kern="100" dirty="0">
              <a:latin typeface="宋体"/>
              <a:cs typeface="Courier New"/>
            </a:endParaRPr>
          </a:p>
        </p:txBody>
      </p:sp>
      <p:sp>
        <p:nvSpPr>
          <p:cNvPr id="11" name="矩形 10"/>
          <p:cNvSpPr/>
          <p:nvPr/>
        </p:nvSpPr>
        <p:spPr>
          <a:xfrm>
            <a:off x="10055646" y="899989"/>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rPr>
              <a:t>D</a:t>
            </a:r>
            <a:endParaRPr lang="zh-CN" altLang="en-US" sz="2800" b="1" kern="100" dirty="0">
              <a:solidFill>
                <a:schemeClr val="accent6">
                  <a:lumMod val="75000"/>
                </a:schemeClr>
              </a:solidFill>
              <a:latin typeface="Times New Roman"/>
              <a:ea typeface="华文细黑"/>
            </a:endParaRPr>
          </a:p>
        </p:txBody>
      </p:sp>
      <p:pic>
        <p:nvPicPr>
          <p:cNvPr id="270338" name="Picture 2" descr="\\鹿晴晴\e\鹿晴晴\2016\源文件\人教版化学\27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5566" y="1997998"/>
            <a:ext cx="2680692" cy="157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3"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4"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5"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6"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7"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8"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99599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10" grpId="0"/>
      <p:bldP spid="10" grpId="1"/>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513429"/>
            <a:ext cx="11458743"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4.</a:t>
            </a:r>
            <a:r>
              <a:rPr lang="zh-CN" altLang="zh-CN" sz="2800" kern="100" dirty="0">
                <a:latin typeface="Times New Roman"/>
                <a:ea typeface="华文细黑"/>
                <a:cs typeface="Times New Roman"/>
              </a:rPr>
              <a:t>反应</a:t>
            </a:r>
            <a:r>
              <a:rPr lang="en-US" altLang="zh-CN" sz="2800" kern="100" dirty="0">
                <a:latin typeface="Times New Roman"/>
                <a:ea typeface="华文细黑"/>
              </a:rPr>
              <a:t> A</a:t>
            </a:r>
            <a:r>
              <a:rPr lang="zh-CN" altLang="zh-CN" sz="2800" kern="100" dirty="0">
                <a:latin typeface="Times New Roman"/>
                <a:ea typeface="华文细黑"/>
                <a:cs typeface="Times New Roman"/>
              </a:rPr>
              <a:t>＋</a:t>
            </a:r>
            <a:r>
              <a:rPr lang="en-US" altLang="zh-CN" sz="2800" kern="100" dirty="0" smtClean="0">
                <a:latin typeface="Times New Roman"/>
                <a:ea typeface="华文细黑"/>
              </a:rPr>
              <a:t>B</a:t>
            </a:r>
            <a:r>
              <a:rPr lang="en-US" altLang="zh-CN" sz="2800" kern="100" spc="-125" dirty="0">
                <a:solidFill>
                  <a:prstClr val="black"/>
                </a:solidFill>
                <a:latin typeface="Times New Roman" pitchFamily="18" charset="0"/>
                <a:ea typeface="华文细黑"/>
                <a:cs typeface="Times New Roman" pitchFamily="18" charset="0"/>
              </a:rPr>
              <a:t> ―</a:t>
            </a:r>
            <a:r>
              <a:rPr lang="en-US" altLang="zh-CN" sz="2800" kern="100" dirty="0">
                <a:solidFill>
                  <a:prstClr val="black"/>
                </a:solidFill>
                <a:latin typeface="Times New Roman" pitchFamily="18" charset="0"/>
                <a:ea typeface="华文细黑"/>
                <a:cs typeface="Times New Roman" pitchFamily="18" charset="0"/>
              </a:rPr>
              <a:t>→ </a:t>
            </a:r>
            <a:r>
              <a:rPr lang="en-US" altLang="zh-CN" sz="2800" kern="100" dirty="0" smtClean="0">
                <a:latin typeface="Times New Roman"/>
                <a:ea typeface="华文细黑"/>
              </a:rPr>
              <a:t>C(Δ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分两步进行：</a:t>
            </a:r>
            <a:r>
              <a:rPr lang="en-US" altLang="zh-CN" sz="2800" kern="100" dirty="0">
                <a:latin typeface="宋体"/>
                <a:ea typeface="华文细黑"/>
                <a:cs typeface="Times New Roman"/>
              </a:rPr>
              <a:t>①</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rPr>
              <a:t>B</a:t>
            </a:r>
            <a:r>
              <a:rPr lang="en-US" altLang="zh-CN" sz="2800" kern="100" spc="-125" dirty="0">
                <a:latin typeface="Times New Roman" pitchFamily="18" charset="0"/>
                <a:ea typeface="华文细黑"/>
                <a:cs typeface="Times New Roman" pitchFamily="18" charset="0"/>
              </a:rPr>
              <a:t> ―</a:t>
            </a:r>
            <a:r>
              <a:rPr lang="en-US" altLang="zh-CN" sz="2800" kern="100" dirty="0">
                <a:latin typeface="Times New Roman" pitchFamily="18" charset="0"/>
                <a:ea typeface="华文细黑"/>
                <a:cs typeface="Times New Roman" pitchFamily="18" charset="0"/>
              </a:rPr>
              <a:t>→ </a:t>
            </a:r>
            <a:r>
              <a:rPr lang="en-US" altLang="zh-CN" sz="2800" kern="100" dirty="0" smtClean="0">
                <a:latin typeface="Times New Roman"/>
                <a:ea typeface="华文细黑"/>
              </a:rPr>
              <a:t>X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 </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rPr>
              <a:t>X</a:t>
            </a:r>
            <a:r>
              <a:rPr lang="en-US" altLang="zh-CN" sz="2800" kern="100" spc="-125" dirty="0">
                <a:latin typeface="Times New Roman" pitchFamily="18" charset="0"/>
                <a:ea typeface="华文细黑"/>
                <a:cs typeface="Times New Roman" pitchFamily="18" charset="0"/>
              </a:rPr>
              <a:t> ―</a:t>
            </a:r>
            <a:r>
              <a:rPr lang="en-US" altLang="zh-CN" sz="2800" kern="100" dirty="0">
                <a:latin typeface="Times New Roman" pitchFamily="18" charset="0"/>
                <a:ea typeface="华文细黑"/>
                <a:cs typeface="Times New Roman" pitchFamily="18" charset="0"/>
              </a:rPr>
              <a:t>→ </a:t>
            </a:r>
            <a:r>
              <a:rPr lang="en-US" altLang="zh-CN" sz="2800" kern="100" dirty="0" smtClean="0">
                <a:latin typeface="Times New Roman"/>
                <a:ea typeface="华文细黑"/>
              </a:rPr>
              <a:t>C(Δ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。下列示意图中，能正确表示总反应过程中能量变化的是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pic>
        <p:nvPicPr>
          <p:cNvPr id="271362" name="Picture 2" descr="E:\鹿晴晴\2016\源文件\人教版化学\GD17.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98" y="2797887"/>
            <a:ext cx="4608512" cy="1928051"/>
          </a:xfrm>
          <a:prstGeom prst="rect">
            <a:avLst/>
          </a:prstGeom>
          <a:noFill/>
          <a:extLst>
            <a:ext uri="{909E8E84-426E-40DD-AFC4-6F175D3DCCD1}">
              <a14:hiddenFill xmlns:a14="http://schemas.microsoft.com/office/drawing/2010/main">
                <a:solidFill>
                  <a:srgbClr val="FFFFFF"/>
                </a:solidFill>
              </a14:hiddenFill>
            </a:ext>
          </a:extLst>
        </p:spPr>
      </p:pic>
      <p:pic>
        <p:nvPicPr>
          <p:cNvPr id="271361" name="Picture 1" descr="E:\鹿晴晴\2016\源文件\人教版化学\GD18.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3238" y="2762276"/>
            <a:ext cx="4608512" cy="1928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1628775"/>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325095" y="4688151"/>
            <a:ext cx="11458743"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rPr>
              <a:t>B</a:t>
            </a:r>
            <a:r>
              <a:rPr lang="en-US" altLang="zh-CN" sz="2800" kern="100" spc="-125" dirty="0">
                <a:latin typeface="Times New Roman" pitchFamily="18" charset="0"/>
                <a:ea typeface="华文细黑"/>
                <a:cs typeface="Times New Roman" pitchFamily="18" charset="0"/>
              </a:rPr>
              <a:t> ―</a:t>
            </a:r>
            <a:r>
              <a:rPr lang="en-US" altLang="zh-CN" sz="2800" kern="100" dirty="0">
                <a:latin typeface="Times New Roman" pitchFamily="18" charset="0"/>
                <a:ea typeface="华文细黑"/>
                <a:cs typeface="Times New Roman" pitchFamily="18" charset="0"/>
              </a:rPr>
              <a:t>→ </a:t>
            </a:r>
            <a:r>
              <a:rPr lang="en-US" altLang="zh-CN" sz="2800" kern="100" dirty="0" smtClean="0">
                <a:latin typeface="Times New Roman"/>
                <a:ea typeface="华文细黑"/>
              </a:rPr>
              <a:t>X</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&gt;0</a:t>
            </a:r>
            <a:r>
              <a:rPr lang="zh-CN" altLang="zh-CN" sz="2800" kern="100" dirty="0">
                <a:latin typeface="Times New Roman"/>
                <a:ea typeface="华文细黑"/>
                <a:cs typeface="Times New Roman"/>
              </a:rPr>
              <a:t>可知，</a:t>
            </a:r>
            <a:r>
              <a:rPr lang="en-US" altLang="zh-CN" sz="2800" kern="100" dirty="0">
                <a:latin typeface="Times New Roman"/>
                <a:ea typeface="华文细黑"/>
              </a:rPr>
              <a:t>X</a:t>
            </a:r>
            <a:r>
              <a:rPr lang="zh-CN" altLang="zh-CN" sz="2800" kern="100" dirty="0">
                <a:latin typeface="Times New Roman"/>
                <a:ea typeface="华文细黑"/>
                <a:cs typeface="Times New Roman"/>
              </a:rPr>
              <a:t>的能量比</a:t>
            </a:r>
            <a:r>
              <a:rPr lang="en-US" altLang="zh-CN" sz="2800" kern="100" dirty="0">
                <a:latin typeface="Times New Roman"/>
                <a:ea typeface="华文细黑"/>
              </a:rPr>
              <a:t>A</a:t>
            </a:r>
            <a:r>
              <a:rPr lang="zh-CN" altLang="zh-CN" sz="2800" kern="100" dirty="0">
                <a:latin typeface="Times New Roman"/>
                <a:ea typeface="华文细黑"/>
                <a:cs typeface="Times New Roman"/>
              </a:rPr>
              <a:t>和</a:t>
            </a:r>
            <a:r>
              <a:rPr lang="en-US" altLang="zh-CN" sz="2800" kern="100" dirty="0">
                <a:latin typeface="Times New Roman"/>
                <a:ea typeface="华文细黑"/>
              </a:rPr>
              <a:t>B</a:t>
            </a:r>
            <a:r>
              <a:rPr lang="zh-CN" altLang="zh-CN" sz="2800" kern="100" dirty="0">
                <a:latin typeface="Times New Roman"/>
                <a:ea typeface="华文细黑"/>
                <a:cs typeface="Times New Roman"/>
              </a:rPr>
              <a:t>的能量和大。由</a:t>
            </a:r>
            <a:r>
              <a:rPr lang="en-US" altLang="zh-CN" sz="2800" kern="100" dirty="0" smtClean="0">
                <a:latin typeface="Times New Roman"/>
                <a:ea typeface="华文细黑"/>
              </a:rPr>
              <a:t>X</a:t>
            </a:r>
            <a:r>
              <a:rPr lang="en-US" altLang="zh-CN" sz="2800" kern="100" spc="-125" dirty="0">
                <a:latin typeface="Times New Roman" pitchFamily="18" charset="0"/>
                <a:ea typeface="华文细黑"/>
                <a:cs typeface="Times New Roman" pitchFamily="18" charset="0"/>
              </a:rPr>
              <a:t> ―</a:t>
            </a:r>
            <a:r>
              <a:rPr lang="en-US" altLang="zh-CN" sz="2800" kern="100" dirty="0">
                <a:latin typeface="Times New Roman" pitchFamily="18" charset="0"/>
                <a:ea typeface="华文细黑"/>
                <a:cs typeface="Times New Roman" pitchFamily="18" charset="0"/>
              </a:rPr>
              <a:t>→ </a:t>
            </a:r>
            <a:r>
              <a:rPr lang="en-US" altLang="zh-CN" sz="2800" kern="100" dirty="0" smtClean="0">
                <a:latin typeface="Times New Roman"/>
                <a:ea typeface="华文细黑"/>
              </a:rPr>
              <a:t>C</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&lt;0</a:t>
            </a:r>
            <a:r>
              <a:rPr lang="zh-CN" altLang="zh-CN" sz="2800" kern="100" dirty="0">
                <a:latin typeface="Times New Roman"/>
                <a:ea typeface="华文细黑"/>
                <a:cs typeface="Times New Roman"/>
              </a:rPr>
              <a:t>可知，</a:t>
            </a:r>
            <a:r>
              <a:rPr lang="en-US" altLang="zh-CN" sz="2800" kern="100" dirty="0">
                <a:latin typeface="Times New Roman"/>
                <a:ea typeface="华文细黑"/>
              </a:rPr>
              <a:t>C</a:t>
            </a:r>
            <a:r>
              <a:rPr lang="zh-CN" altLang="zh-CN" sz="2800" kern="100" dirty="0">
                <a:latin typeface="Times New Roman"/>
                <a:ea typeface="华文细黑"/>
                <a:cs typeface="Times New Roman"/>
              </a:rPr>
              <a:t>的能量比</a:t>
            </a:r>
            <a:r>
              <a:rPr lang="en-US" altLang="zh-CN" sz="2800" kern="100" dirty="0">
                <a:latin typeface="Times New Roman"/>
                <a:ea typeface="华文细黑"/>
              </a:rPr>
              <a:t>X</a:t>
            </a:r>
            <a:r>
              <a:rPr lang="zh-CN" altLang="zh-CN" sz="2800" kern="100" dirty="0">
                <a:latin typeface="Times New Roman"/>
                <a:ea typeface="华文细黑"/>
                <a:cs typeface="Times New Roman"/>
              </a:rPr>
              <a:t>的能量低，分析图像可知，</a:t>
            </a:r>
            <a:r>
              <a:rPr lang="en-US" altLang="zh-CN" sz="2800" kern="100" dirty="0">
                <a:latin typeface="Times New Roman"/>
                <a:ea typeface="华文细黑"/>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p:txBody>
      </p:sp>
      <p:sp>
        <p:nvSpPr>
          <p:cNvPr id="6" name="矩形 5"/>
          <p:cNvSpPr/>
          <p:nvPr/>
        </p:nvSpPr>
        <p:spPr>
          <a:xfrm>
            <a:off x="1474390" y="1970470"/>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rPr>
              <a:t>D</a:t>
            </a:r>
            <a:endParaRPr lang="zh-CN" altLang="en-US" sz="2800" b="1" kern="100" dirty="0">
              <a:solidFill>
                <a:schemeClr val="accent6">
                  <a:lumMod val="75000"/>
                </a:schemeClr>
              </a:solidFill>
              <a:latin typeface="Times New Roman"/>
              <a:ea typeface="华文细黑"/>
            </a:endParaRPr>
          </a:p>
        </p:txBody>
      </p:sp>
      <p:sp>
        <p:nvSpPr>
          <p:cNvPr id="9" name="Rectangle 21">
            <a:hlinkClick r:id="rId4"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5"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6"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7"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8"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Rectangle 21">
            <a:hlinkClick r:id="rId9"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490764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13" grpId="0"/>
      <p:bldP spid="13" grpId="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5095" y="397591"/>
            <a:ext cx="526605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5.</a:t>
            </a:r>
            <a:r>
              <a:rPr lang="zh-CN" altLang="zh-CN" sz="2800" kern="100" dirty="0">
                <a:latin typeface="Times New Roman"/>
                <a:ea typeface="华文细黑"/>
                <a:cs typeface="Times New Roman"/>
              </a:rPr>
              <a:t>甲醛是一种重要的化工产品，可利用甲醇催化脱氢制备。甲醛与气态甲醇转化的能量关系如图所示。</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2386" name="Picture 2" descr="\\鹿晴晴\e\鹿晴晴\2016\源文件\人教版化学\GD19.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3788" y="621482"/>
            <a:ext cx="5081938" cy="256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5095" y="2997746"/>
            <a:ext cx="11458743" cy="3434506"/>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rPr>
              <a:t>(1)</a:t>
            </a:r>
            <a:r>
              <a:rPr lang="zh-CN" altLang="zh-CN" sz="2800" kern="100" dirty="0">
                <a:latin typeface="Times New Roman"/>
                <a:ea typeface="华文细黑"/>
                <a:cs typeface="Times New Roman"/>
              </a:rPr>
              <a:t>甲醇催化脱氢转化为甲醛的反应是</a:t>
            </a:r>
            <a:r>
              <a:rPr lang="en-US" altLang="zh-CN" sz="2800" kern="100" dirty="0">
                <a:latin typeface="Times New Roman"/>
                <a:ea typeface="华文细黑"/>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吸热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放热</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与过程</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的反应热是否相同？</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，原因是</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6541497" y="3244850"/>
            <a:ext cx="902811" cy="523220"/>
          </a:xfrm>
          <a:prstGeom prst="rect">
            <a:avLst/>
          </a:prstGeom>
        </p:spPr>
        <p:txBody>
          <a:bodyPr wrap="none">
            <a:spAutoFit/>
          </a:bodyPr>
          <a:lstStyle/>
          <a:p>
            <a:r>
              <a:rPr lang="zh-CN" altLang="zh-CN" sz="2800" b="1" kern="100" dirty="0">
                <a:solidFill>
                  <a:schemeClr val="accent6">
                    <a:lumMod val="75000"/>
                  </a:schemeClr>
                </a:solidFill>
                <a:latin typeface="Times New Roman"/>
                <a:ea typeface="华文细黑"/>
              </a:rPr>
              <a:t>吸热</a:t>
            </a:r>
            <a:endParaRPr lang="zh-CN" altLang="en-US" sz="2800" b="1" kern="100" dirty="0">
              <a:solidFill>
                <a:schemeClr val="accent6">
                  <a:lumMod val="75000"/>
                </a:schemeClr>
              </a:solidFill>
              <a:latin typeface="Times New Roman"/>
              <a:ea typeface="华文细黑"/>
            </a:endParaRPr>
          </a:p>
        </p:txBody>
      </p:sp>
      <p:sp>
        <p:nvSpPr>
          <p:cNvPr id="7" name="矩形 6"/>
          <p:cNvSpPr/>
          <p:nvPr/>
        </p:nvSpPr>
        <p:spPr>
          <a:xfrm>
            <a:off x="6642080" y="4919970"/>
            <a:ext cx="902811" cy="523220"/>
          </a:xfrm>
          <a:prstGeom prst="rect">
            <a:avLst/>
          </a:prstGeom>
        </p:spPr>
        <p:txBody>
          <a:bodyPr wrap="none">
            <a:spAutoFit/>
          </a:bodyPr>
          <a:lstStyle/>
          <a:p>
            <a:r>
              <a:rPr lang="zh-CN" altLang="zh-CN" sz="2800" b="1" kern="100" dirty="0">
                <a:solidFill>
                  <a:schemeClr val="accent6">
                    <a:lumMod val="75000"/>
                  </a:schemeClr>
                </a:solidFill>
                <a:latin typeface="Times New Roman"/>
                <a:ea typeface="华文细黑"/>
              </a:rPr>
              <a:t>相同</a:t>
            </a:r>
            <a:endParaRPr lang="zh-CN" altLang="en-US" sz="2800" b="1" kern="100" dirty="0">
              <a:solidFill>
                <a:schemeClr val="accent6">
                  <a:lumMod val="75000"/>
                </a:schemeClr>
              </a:solidFill>
              <a:latin typeface="Times New Roman"/>
              <a:ea typeface="华文细黑"/>
            </a:endParaRPr>
          </a:p>
        </p:txBody>
      </p:sp>
      <p:sp>
        <p:nvSpPr>
          <p:cNvPr id="8" name="矩形 7"/>
          <p:cNvSpPr/>
          <p:nvPr/>
        </p:nvSpPr>
        <p:spPr>
          <a:xfrm>
            <a:off x="406574" y="5779894"/>
            <a:ext cx="11068815" cy="954107"/>
          </a:xfrm>
          <a:prstGeom prst="rect">
            <a:avLst/>
          </a:prstGeom>
        </p:spPr>
        <p:txBody>
          <a:bodyPr>
            <a:spAutoFit/>
          </a:bodyPr>
          <a:lstStyle/>
          <a:p>
            <a:r>
              <a:rPr lang="zh-CN" altLang="zh-CN" sz="2800" b="1" kern="100" dirty="0">
                <a:solidFill>
                  <a:schemeClr val="accent6">
                    <a:lumMod val="75000"/>
                  </a:schemeClr>
                </a:solidFill>
                <a:latin typeface="Times New Roman"/>
                <a:ea typeface="华文细黑"/>
              </a:rPr>
              <a:t>一个化学反应的反应热仅与反应的始态和终态有关，与反应途径无关</a:t>
            </a:r>
            <a:endParaRPr lang="zh-CN" altLang="en-US" sz="2800" b="1" kern="100" dirty="0">
              <a:solidFill>
                <a:schemeClr val="accent6">
                  <a:lumMod val="75000"/>
                </a:schemeClr>
              </a:solidFill>
              <a:latin typeface="Times New Roman"/>
              <a:ea typeface="华文细黑"/>
            </a:endParaRPr>
          </a:p>
        </p:txBody>
      </p:sp>
      <p:sp>
        <p:nvSpPr>
          <p:cNvPr id="9" name="Rectangle 21">
            <a:hlinkClick r:id="rId3"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4"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5"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6"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7"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8"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442848" y="6649571"/>
            <a:ext cx="737900"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902448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6" grpId="0"/>
      <p:bldP spid="6" grpId="1"/>
      <p:bldP spid="7" grpId="0"/>
      <p:bldP spid="7"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262558" y="357862"/>
            <a:ext cx="11458743"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a:solidFill>
                  <a:srgbClr val="0000FF"/>
                </a:solidFill>
                <a:latin typeface="Times New Roman"/>
                <a:cs typeface="Times New Roman"/>
              </a:rPr>
              <a:t>题组三　中和热测定误差分析和数据处理</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rPr>
              <a:t>6.</a:t>
            </a:r>
            <a:r>
              <a:rPr lang="zh-CN" altLang="zh-CN" sz="2800" kern="100" dirty="0">
                <a:latin typeface="Times New Roman"/>
                <a:ea typeface="华文细黑"/>
                <a:cs typeface="Times New Roman"/>
              </a:rPr>
              <a:t>利用如图所示装置测定中和热的实验步骤如下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用量筒量取</a:t>
            </a:r>
            <a:r>
              <a:rPr lang="en-US" altLang="zh-CN" sz="2800" kern="100" dirty="0">
                <a:latin typeface="Times New Roman"/>
                <a:ea typeface="华文细黑"/>
              </a:rPr>
              <a:t>50 mL 0.50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盐酸倒入小烧杯中，测出盐酸温度</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用另一量筒量取</a:t>
            </a:r>
            <a:r>
              <a:rPr lang="en-US" altLang="zh-CN" sz="2800" kern="100" dirty="0">
                <a:latin typeface="Times New Roman"/>
                <a:ea typeface="华文细黑"/>
              </a:rPr>
              <a:t>50 mL 0.55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 </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溶液，并用同一温度计测出其温度；</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溶液倒入小烧杯中，设法使之混合均匀，测得混合液最高温度。回答下列问题：</a:t>
            </a:r>
            <a:endParaRPr lang="zh-CN" altLang="zh-CN" sz="2800" kern="100" dirty="0">
              <a:latin typeface="宋体"/>
              <a:cs typeface="Courier New"/>
            </a:endParaRPr>
          </a:p>
        </p:txBody>
      </p:sp>
      <p:pic>
        <p:nvPicPr>
          <p:cNvPr id="273410" name="Picture 2" descr="\\鹿晴晴\e\鹿晴晴\2016\源文件\人教版化学\28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6926" y="4123961"/>
            <a:ext cx="2619158" cy="22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1">
            <a:hlinkClick r:id="rId3"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Rectangle 21">
            <a:hlinkClick r:id="rId8"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4058477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518058"/>
            <a:ext cx="11458743"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为什么所用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溶液要稍过量？</a:t>
            </a:r>
            <a:r>
              <a:rPr lang="zh-CN" altLang="zh-CN" sz="2800" kern="100" dirty="0">
                <a:latin typeface="宋体"/>
                <a:ea typeface="Times New Roman"/>
                <a:cs typeface="Courier New"/>
              </a:rPr>
              <a:t> </a:t>
            </a:r>
            <a:r>
              <a:rPr lang="en-US" altLang="zh-CN" sz="2800" kern="100" dirty="0" smtClean="0">
                <a:latin typeface="Times New Roman"/>
                <a:ea typeface="华文细黑"/>
              </a:rPr>
              <a:t>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262558" y="2672697"/>
            <a:ext cx="11458743" cy="133316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a:solidFill>
                  <a:srgbClr val="0000FF"/>
                </a:solidFill>
                <a:latin typeface="Times New Roman"/>
                <a:cs typeface="Times New Roman"/>
              </a:rPr>
              <a:t>　</a:t>
            </a:r>
            <a:r>
              <a:rPr lang="zh-CN" altLang="zh-CN" sz="2800" kern="100" smtClean="0">
                <a:latin typeface="Times New Roman"/>
                <a:ea typeface="华文细黑"/>
                <a:cs typeface="Times New Roman"/>
              </a:rPr>
              <a:t>在</a:t>
            </a:r>
            <a:r>
              <a:rPr lang="zh-CN" altLang="zh-CN" sz="2800" kern="100" dirty="0">
                <a:latin typeface="Times New Roman"/>
                <a:ea typeface="华文细黑"/>
                <a:cs typeface="Times New Roman"/>
              </a:rPr>
              <a:t>中和热的测定实验中为了确保反应物被完全中和，常常使加入的一种反应物稍微过量一些。</a:t>
            </a:r>
            <a:endParaRPr lang="zh-CN" altLang="zh-CN" sz="2800" kern="100" dirty="0">
              <a:latin typeface="宋体"/>
              <a:cs typeface="Courier New"/>
            </a:endParaRPr>
          </a:p>
        </p:txBody>
      </p:sp>
      <p:sp>
        <p:nvSpPr>
          <p:cNvPr id="3" name="矩形 2"/>
          <p:cNvSpPr/>
          <p:nvPr/>
        </p:nvSpPr>
        <p:spPr>
          <a:xfrm>
            <a:off x="6376649" y="1629594"/>
            <a:ext cx="341632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确保盐酸被完全中和</a:t>
            </a:r>
            <a:endParaRPr lang="zh-CN" altLang="en-US" sz="2800" kern="100" dirty="0">
              <a:solidFill>
                <a:schemeClr val="accent6">
                  <a:lumMod val="75000"/>
                </a:schemeClr>
              </a:solidFill>
              <a:latin typeface="Times New Roman"/>
              <a:ea typeface="华文细黑"/>
            </a:endParaRPr>
          </a:p>
        </p:txBody>
      </p:sp>
      <p:sp>
        <p:nvSpPr>
          <p:cNvPr id="6" name="Rectangle 21">
            <a:hlinkClick r:id="rId2"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932213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5" grpId="0"/>
      <p:bldP spid="5" grpId="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222711" y="980797"/>
            <a:ext cx="11705143" cy="5060335"/>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algn="just">
              <a:lnSpc>
                <a:spcPts val="5500"/>
              </a:lnSpc>
              <a:spcAft>
                <a:spcPts val="0"/>
              </a:spcAft>
              <a:tabLst>
                <a:tab pos="1890395" algn="l"/>
              </a:tabLst>
            </a:pPr>
            <a:r>
              <a:rPr lang="en-US" altLang="zh-CN" sz="2600" b="0" kern="100" dirty="0">
                <a:latin typeface="Times New Roman"/>
                <a:ea typeface="华文细黑"/>
                <a:cs typeface="Courier New"/>
              </a:rPr>
              <a:t>1.</a:t>
            </a:r>
            <a:r>
              <a:rPr lang="zh-CN" altLang="en-US" sz="2600" b="0" kern="100" dirty="0">
                <a:latin typeface="Times New Roman"/>
                <a:ea typeface="华文细黑"/>
                <a:cs typeface="Courier New"/>
              </a:rPr>
              <a:t>了解化学反应中能量转化的原因，能说出常见的能量转化形式。</a:t>
            </a:r>
          </a:p>
          <a:p>
            <a:pPr algn="just">
              <a:lnSpc>
                <a:spcPts val="5500"/>
              </a:lnSpc>
              <a:spcAft>
                <a:spcPts val="0"/>
              </a:spcAft>
              <a:tabLst>
                <a:tab pos="1890395" algn="l"/>
              </a:tabLst>
            </a:pPr>
            <a:r>
              <a:rPr lang="en-US" altLang="zh-CN" sz="2600" b="0" kern="100" dirty="0">
                <a:latin typeface="Times New Roman"/>
                <a:ea typeface="华文细黑"/>
                <a:cs typeface="Courier New"/>
              </a:rPr>
              <a:t>2.</a:t>
            </a:r>
            <a:r>
              <a:rPr lang="zh-CN" altLang="en-US" sz="2600" b="0" kern="100" dirty="0">
                <a:latin typeface="Times New Roman"/>
                <a:ea typeface="华文细黑"/>
                <a:cs typeface="Courier New"/>
              </a:rPr>
              <a:t>了解化学能与热能的相互转化，了解吸热反应、放热反应、反应热等概念。</a:t>
            </a:r>
          </a:p>
          <a:p>
            <a:pPr algn="just">
              <a:lnSpc>
                <a:spcPts val="5500"/>
              </a:lnSpc>
              <a:spcAft>
                <a:spcPts val="0"/>
              </a:spcAft>
              <a:tabLst>
                <a:tab pos="1890395" algn="l"/>
              </a:tabLst>
            </a:pPr>
            <a:r>
              <a:rPr lang="en-US" altLang="zh-CN" sz="2600" b="0" kern="100" dirty="0">
                <a:latin typeface="Times New Roman"/>
                <a:ea typeface="华文细黑"/>
                <a:cs typeface="Courier New"/>
              </a:rPr>
              <a:t>3.</a:t>
            </a:r>
            <a:r>
              <a:rPr lang="zh-CN" altLang="en-US" sz="2600" b="0" kern="100" dirty="0">
                <a:latin typeface="Times New Roman"/>
                <a:ea typeface="华文细黑"/>
                <a:cs typeface="Courier New"/>
              </a:rPr>
              <a:t>了解焓变与反应热的含义。了解</a:t>
            </a:r>
            <a:r>
              <a:rPr lang="en-US" altLang="zh-CN" sz="2600" b="0" kern="100" dirty="0">
                <a:latin typeface="Times New Roman"/>
                <a:ea typeface="华文细黑"/>
                <a:cs typeface="Courier New"/>
              </a:rPr>
              <a:t>Δ</a:t>
            </a:r>
            <a:r>
              <a:rPr lang="en-US" altLang="zh-CN" sz="2600" b="0" i="1" kern="100" dirty="0">
                <a:latin typeface="Times New Roman"/>
                <a:ea typeface="华文细黑"/>
                <a:cs typeface="Courier New"/>
              </a:rPr>
              <a:t>H</a:t>
            </a:r>
            <a:r>
              <a:rPr lang="zh-CN" altLang="en-US" sz="2600" b="0" kern="100" dirty="0">
                <a:latin typeface="Times New Roman"/>
                <a:ea typeface="华文细黑"/>
                <a:cs typeface="Courier New"/>
              </a:rPr>
              <a:t>＝</a:t>
            </a:r>
            <a:r>
              <a:rPr lang="en-US" altLang="zh-CN" sz="2600" b="0" i="1" kern="100" dirty="0">
                <a:latin typeface="Times New Roman"/>
                <a:ea typeface="华文细黑"/>
                <a:cs typeface="Courier New"/>
              </a:rPr>
              <a:t>H</a:t>
            </a:r>
            <a:r>
              <a:rPr lang="en-US" altLang="zh-CN" sz="2600" b="0" kern="100" dirty="0">
                <a:latin typeface="Times New Roman"/>
                <a:ea typeface="华文细黑"/>
                <a:cs typeface="Courier New"/>
              </a:rPr>
              <a:t>(</a:t>
            </a:r>
            <a:r>
              <a:rPr lang="zh-CN" altLang="en-US" sz="2600" b="0" kern="100" dirty="0">
                <a:latin typeface="Times New Roman"/>
                <a:ea typeface="华文细黑"/>
                <a:cs typeface="Courier New"/>
              </a:rPr>
              <a:t>反应产物</a:t>
            </a:r>
            <a:r>
              <a:rPr lang="en-US" altLang="zh-CN" sz="2600" b="0" kern="100" dirty="0" smtClean="0">
                <a:latin typeface="Times New Roman"/>
                <a:ea typeface="华文细黑"/>
                <a:cs typeface="Courier New"/>
              </a:rPr>
              <a:t>)-</a:t>
            </a:r>
            <a:r>
              <a:rPr lang="en-US" altLang="zh-CN" sz="2600" b="0" i="1" kern="100" dirty="0" smtClean="0">
                <a:latin typeface="Times New Roman"/>
                <a:ea typeface="华文细黑"/>
                <a:cs typeface="Courier New"/>
              </a:rPr>
              <a:t>H</a:t>
            </a:r>
            <a:r>
              <a:rPr lang="en-US" altLang="zh-CN" sz="2600" b="0" kern="100" dirty="0">
                <a:latin typeface="Times New Roman"/>
                <a:ea typeface="华文细黑"/>
                <a:cs typeface="Courier New"/>
              </a:rPr>
              <a:t>(</a:t>
            </a:r>
            <a:r>
              <a:rPr lang="zh-CN" altLang="en-US" sz="2600" b="0" kern="100" dirty="0">
                <a:latin typeface="Times New Roman"/>
                <a:ea typeface="华文细黑"/>
                <a:cs typeface="Courier New"/>
              </a:rPr>
              <a:t>反应物</a:t>
            </a:r>
            <a:r>
              <a:rPr lang="en-US" altLang="zh-CN" sz="2600" b="0" kern="100" dirty="0">
                <a:latin typeface="Times New Roman"/>
                <a:ea typeface="华文细黑"/>
                <a:cs typeface="Courier New"/>
              </a:rPr>
              <a:t>)</a:t>
            </a:r>
            <a:r>
              <a:rPr lang="zh-CN" altLang="en-US" sz="2600" b="0" kern="100" dirty="0">
                <a:latin typeface="Times New Roman"/>
                <a:ea typeface="华文细黑"/>
                <a:cs typeface="Courier New"/>
              </a:rPr>
              <a:t>表达的含义</a:t>
            </a:r>
            <a:r>
              <a:rPr lang="zh-CN" altLang="en-US" sz="2600" b="0" kern="100" dirty="0" smtClean="0">
                <a:latin typeface="Times New Roman"/>
                <a:ea typeface="华文细黑"/>
                <a:cs typeface="Courier New"/>
              </a:rPr>
              <a:t>。</a:t>
            </a:r>
            <a:endParaRPr lang="en-US" altLang="zh-CN" sz="2600" b="0" kern="100" dirty="0" smtClean="0">
              <a:latin typeface="Times New Roman"/>
              <a:ea typeface="华文细黑"/>
              <a:cs typeface="Courier New"/>
            </a:endParaRPr>
          </a:p>
          <a:p>
            <a:pPr algn="just">
              <a:lnSpc>
                <a:spcPts val="5500"/>
              </a:lnSpc>
              <a:spcAft>
                <a:spcPts val="0"/>
              </a:spcAft>
              <a:tabLst>
                <a:tab pos="1890395" algn="l"/>
              </a:tabLst>
            </a:pPr>
            <a:r>
              <a:rPr lang="en-US" altLang="zh-CN" sz="2600" b="0" kern="100" dirty="0">
                <a:latin typeface="Times New Roman"/>
                <a:ea typeface="华文细黑"/>
                <a:cs typeface="Courier New"/>
              </a:rPr>
              <a:t>4.</a:t>
            </a:r>
            <a:r>
              <a:rPr lang="zh-CN" altLang="en-US" sz="2600" b="0" kern="100" dirty="0">
                <a:latin typeface="Times New Roman"/>
                <a:ea typeface="华文细黑"/>
                <a:cs typeface="Courier New"/>
              </a:rPr>
              <a:t>了解热化学方程式的含义。</a:t>
            </a:r>
          </a:p>
          <a:p>
            <a:pPr algn="just">
              <a:lnSpc>
                <a:spcPts val="5500"/>
              </a:lnSpc>
              <a:spcAft>
                <a:spcPts val="0"/>
              </a:spcAft>
              <a:tabLst>
                <a:tab pos="1890395" algn="l"/>
              </a:tabLst>
            </a:pPr>
            <a:r>
              <a:rPr lang="en-US" altLang="zh-CN" sz="2600" b="0" kern="100" dirty="0">
                <a:latin typeface="Times New Roman"/>
                <a:ea typeface="华文细黑"/>
                <a:cs typeface="Courier New"/>
              </a:rPr>
              <a:t>5.</a:t>
            </a:r>
            <a:r>
              <a:rPr lang="zh-CN" altLang="en-US" sz="2600" b="0" kern="100" dirty="0">
                <a:latin typeface="Times New Roman"/>
                <a:ea typeface="华文细黑"/>
                <a:cs typeface="Courier New"/>
              </a:rPr>
              <a:t>理解盖斯定律，并能运用盖斯定律进行有关反应焓变的简单计算。</a:t>
            </a:r>
          </a:p>
          <a:p>
            <a:pPr algn="just">
              <a:lnSpc>
                <a:spcPts val="5500"/>
              </a:lnSpc>
              <a:spcAft>
                <a:spcPts val="0"/>
              </a:spcAft>
              <a:tabLst>
                <a:tab pos="1890395" algn="l"/>
              </a:tabLst>
            </a:pPr>
            <a:r>
              <a:rPr lang="en-US" altLang="zh-CN" sz="2600" b="0" kern="100" dirty="0">
                <a:latin typeface="Times New Roman"/>
                <a:ea typeface="华文细黑"/>
                <a:cs typeface="Courier New"/>
              </a:rPr>
              <a:t>6.</a:t>
            </a:r>
            <a:r>
              <a:rPr lang="zh-CN" altLang="en-US" sz="2600" b="0" kern="100" dirty="0">
                <a:latin typeface="Times New Roman"/>
                <a:ea typeface="华文细黑"/>
                <a:cs typeface="Courier New"/>
              </a:rPr>
              <a:t>了解能源是人类生存和社会发展的重要基础，了解化学在解决能源危机中的重要作用</a:t>
            </a:r>
            <a:r>
              <a:rPr lang="zh-CN" altLang="en-US" sz="2600" b="0" kern="100" dirty="0" smtClean="0">
                <a:latin typeface="Times New Roman"/>
                <a:ea typeface="华文细黑"/>
                <a:cs typeface="Courier New"/>
              </a:rPr>
              <a:t>。</a:t>
            </a:r>
            <a:endParaRPr lang="zh-CN" altLang="en-US" sz="2600" b="0" kern="100" dirty="0">
              <a:latin typeface="Times New Roman"/>
              <a:ea typeface="华文细黑"/>
              <a:cs typeface="Courier New"/>
            </a:endParaRPr>
          </a:p>
        </p:txBody>
      </p:sp>
      <p:sp>
        <p:nvSpPr>
          <p:cNvPr id="13" name="矩形 12">
            <a:hlinkClick r:id="rId3" action="ppaction://hlinksldjump"/>
          </p:cNvPr>
          <p:cNvSpPr/>
          <p:nvPr/>
        </p:nvSpPr>
        <p:spPr>
          <a:xfrm>
            <a:off x="-25474" y="6382122"/>
            <a:ext cx="1104823"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14" name="矩形 13">
            <a:hlinkClick r:id="rId4" action="ppaction://hlinksldjump"/>
          </p:cNvPr>
          <p:cNvSpPr/>
          <p:nvPr/>
        </p:nvSpPr>
        <p:spPr>
          <a:xfrm>
            <a:off x="1414686" y="6382122"/>
            <a:ext cx="1104823"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15" name="矩形 14">
            <a:hlinkClick r:id="rId5" action="ppaction://hlinksldjump"/>
          </p:cNvPr>
          <p:cNvSpPr/>
          <p:nvPr/>
        </p:nvSpPr>
        <p:spPr>
          <a:xfrm>
            <a:off x="2926854" y="6382122"/>
            <a:ext cx="1104823"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17" name="矩形 16">
            <a:hlinkClick r:id="rId6" action="ppaction://hlinksldjump"/>
          </p:cNvPr>
          <p:cNvSpPr/>
          <p:nvPr/>
        </p:nvSpPr>
        <p:spPr>
          <a:xfrm>
            <a:off x="5879182" y="6378584"/>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8" name="矩形 17">
            <a:hlinkClick r:id="rId7" action="ppaction://hlinksldjump"/>
          </p:cNvPr>
          <p:cNvSpPr/>
          <p:nvPr/>
        </p:nvSpPr>
        <p:spPr>
          <a:xfrm>
            <a:off x="9382871" y="6378584"/>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8" name="矩形 7">
            <a:hlinkClick r:id="rId8" action="ppaction://hlinksldjump"/>
          </p:cNvPr>
          <p:cNvSpPr/>
          <p:nvPr/>
        </p:nvSpPr>
        <p:spPr>
          <a:xfrm>
            <a:off x="4342311" y="6382122"/>
            <a:ext cx="1104823"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a:t>
            </a:r>
            <a:r>
              <a:rPr lang="zh-CN" altLang="en-US" sz="2200" dirty="0">
                <a:latin typeface="微软雅黑" pitchFamily="34" charset="-122"/>
                <a:ea typeface="微软雅黑" pitchFamily="34" charset="-122"/>
              </a:rPr>
              <a:t>四</a:t>
            </a:r>
          </a:p>
        </p:txBody>
      </p:sp>
    </p:spTree>
    <p:extLst>
      <p:ext uri="{BB962C8B-B14F-4D97-AF65-F5344CB8AC3E}">
        <p14:creationId xmlns:p14="http://schemas.microsoft.com/office/powerpoint/2010/main" val="35684486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501878"/>
            <a:ext cx="11458743"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如上图装置中碎泡沫塑料</a:t>
            </a:r>
            <a:r>
              <a:rPr lang="en-US" altLang="zh-CN" sz="2800" kern="100" dirty="0">
                <a:latin typeface="Times New Roman"/>
                <a:ea typeface="华文细黑"/>
              </a:rPr>
              <a:t>(</a:t>
            </a:r>
            <a:r>
              <a:rPr lang="zh-CN" altLang="zh-CN" sz="2800" kern="100" dirty="0">
                <a:latin typeface="Times New Roman"/>
                <a:ea typeface="华文细黑"/>
                <a:cs typeface="Times New Roman"/>
              </a:rPr>
              <a:t>或纸条</a:t>
            </a:r>
            <a:r>
              <a:rPr lang="en-US" altLang="zh-CN" sz="2800" kern="100" dirty="0">
                <a:latin typeface="Times New Roman"/>
                <a:ea typeface="华文细黑"/>
              </a:rPr>
              <a:t>)</a:t>
            </a:r>
            <a:r>
              <a:rPr lang="zh-CN" altLang="zh-CN" sz="2800" kern="100" dirty="0">
                <a:latin typeface="Times New Roman"/>
                <a:ea typeface="华文细黑"/>
                <a:cs typeface="Times New Roman"/>
              </a:rPr>
              <a:t>及泡沫塑料板的作用是什么？</a:t>
            </a:r>
            <a:endParaRPr lang="zh-CN" altLang="zh-CN" sz="2800" kern="100" dirty="0">
              <a:latin typeface="宋体"/>
              <a:cs typeface="Courier New"/>
            </a:endParaRPr>
          </a:p>
        </p:txBody>
      </p:sp>
      <p:sp>
        <p:nvSpPr>
          <p:cNvPr id="5" name="矩形 4"/>
          <p:cNvSpPr/>
          <p:nvPr/>
        </p:nvSpPr>
        <p:spPr>
          <a:xfrm>
            <a:off x="262558" y="2240649"/>
            <a:ext cx="11232960" cy="1710188"/>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rPr>
              <a:t>(3)</a:t>
            </a:r>
            <a:r>
              <a:rPr lang="zh-CN" altLang="zh-CN" sz="2800" kern="100" dirty="0">
                <a:latin typeface="Times New Roman"/>
                <a:ea typeface="华文细黑"/>
                <a:cs typeface="Times New Roman"/>
              </a:rPr>
              <a:t>怎样用环形玻璃搅拌棒搅拌溶液，不能用铜丝搅拌棒代替的理由是什么？</a:t>
            </a:r>
            <a:endParaRPr lang="zh-CN" altLang="zh-CN" sz="2800" kern="100" dirty="0">
              <a:latin typeface="宋体"/>
              <a:cs typeface="Courier New"/>
            </a:endParaRPr>
          </a:p>
        </p:txBody>
      </p:sp>
      <p:sp>
        <p:nvSpPr>
          <p:cNvPr id="6" name="矩形 5"/>
          <p:cNvSpPr/>
          <p:nvPr/>
        </p:nvSpPr>
        <p:spPr>
          <a:xfrm>
            <a:off x="262558" y="1446050"/>
            <a:ext cx="11458743" cy="687600"/>
          </a:xfrm>
          <a:prstGeom prst="rect">
            <a:avLst/>
          </a:prstGeom>
        </p:spPr>
        <p:txBody>
          <a:bodyPr wrap="square" lIns="121898" tIns="60948" rIns="121898" bIns="60948">
            <a:spAutoFit/>
          </a:bodyPr>
          <a:lstStyle/>
          <a:p>
            <a:pPr>
              <a:lnSpc>
                <a:spcPct val="1500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rPr>
              <a:t>保温、隔热，减少实验过程中热量的损失。</a:t>
            </a:r>
          </a:p>
        </p:txBody>
      </p:sp>
      <p:sp>
        <p:nvSpPr>
          <p:cNvPr id="7" name="矩形 6"/>
          <p:cNvSpPr/>
          <p:nvPr/>
        </p:nvSpPr>
        <p:spPr>
          <a:xfrm>
            <a:off x="262558" y="3874909"/>
            <a:ext cx="11458743" cy="1715125"/>
          </a:xfrm>
          <a:prstGeom prst="rect">
            <a:avLst/>
          </a:prstGeom>
        </p:spPr>
        <p:txBody>
          <a:bodyPr wrap="square" lIns="121898" tIns="60948" rIns="121898" bIns="60948">
            <a:spAutoFit/>
          </a:bodyPr>
          <a:lstStyle/>
          <a:p>
            <a:pPr>
              <a:lnSpc>
                <a:spcPct val="200000"/>
              </a:lnSpc>
              <a:spcAft>
                <a:spcPts val="0"/>
              </a:spcAft>
            </a:pPr>
            <a:r>
              <a:rPr lang="zh-CN" altLang="zh-CN" sz="2800" b="1" kern="100" dirty="0">
                <a:solidFill>
                  <a:srgbClr val="0000FF"/>
                </a:solidFill>
                <a:latin typeface="Times New Roman"/>
                <a:cs typeface="Times New Roman"/>
              </a:rPr>
              <a:t>答案</a:t>
            </a:r>
            <a:r>
              <a:rPr lang="zh-CN" altLang="zh-CN" sz="2800" kern="100" dirty="0">
                <a:solidFill>
                  <a:schemeClr val="accent6">
                    <a:lumMod val="75000"/>
                  </a:schemeClr>
                </a:solidFill>
                <a:latin typeface="Times New Roman"/>
                <a:ea typeface="华文细黑"/>
              </a:rPr>
              <a:t>　实验时应用环形玻璃搅拌棒上下搅动；因为铜传热快，热量损失大，所以不能用铜丝搅拌棒代替环形玻璃搅拌棒。</a:t>
            </a:r>
          </a:p>
        </p:txBody>
      </p:sp>
      <p:sp>
        <p:nvSpPr>
          <p:cNvPr id="8" name="Rectangle 21">
            <a:hlinkClick r:id="rId2"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7"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7711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298174"/>
            <a:ext cx="11458743" cy="19794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(4)</a:t>
            </a:r>
            <a:r>
              <a:rPr lang="zh-CN" altLang="zh-CN" sz="2800" kern="100" dirty="0">
                <a:latin typeface="Times New Roman"/>
                <a:ea typeface="华文细黑"/>
                <a:cs typeface="Times New Roman"/>
              </a:rPr>
              <a:t>假设盐酸和氢氧化钠溶液的密度都是</a:t>
            </a:r>
            <a:r>
              <a:rPr lang="en-US" altLang="zh-CN" sz="2800" kern="100" dirty="0">
                <a:latin typeface="Times New Roman"/>
                <a:ea typeface="华文细黑"/>
              </a:rPr>
              <a:t>1 </a:t>
            </a:r>
            <a:r>
              <a:rPr lang="en-US" altLang="zh-CN" sz="2800" kern="100" dirty="0" err="1">
                <a:latin typeface="Times New Roman"/>
                <a:ea typeface="华文细黑"/>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3</a:t>
            </a:r>
            <a:r>
              <a:rPr lang="zh-CN" altLang="zh-CN" sz="2800" kern="100" dirty="0">
                <a:latin typeface="Times New Roman"/>
                <a:ea typeface="华文细黑"/>
                <a:cs typeface="Times New Roman"/>
              </a:rPr>
              <a:t>，又知中和反应后生成溶液的比热容</a:t>
            </a:r>
            <a:r>
              <a:rPr lang="en-US" altLang="zh-CN" sz="2800" i="1"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4.18 </a:t>
            </a:r>
            <a:r>
              <a:rPr lang="en-US" altLang="zh-CN" sz="2800" kern="100" dirty="0" err="1">
                <a:latin typeface="Times New Roman"/>
                <a:ea typeface="华文细黑"/>
              </a:rPr>
              <a:t>J·g</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en-US" altLang="zh-CN" sz="2800" kern="100" dirty="0">
                <a:latin typeface="宋体"/>
                <a:ea typeface="华文细黑"/>
                <a:cs typeface="Times New Roman"/>
              </a:rPr>
              <a:t>℃</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。为了计算中和热，某学生实验记录数据如下：</a:t>
            </a:r>
            <a:endParaRPr lang="zh-CN" altLang="zh-CN" sz="2800" kern="100" dirty="0">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500015708"/>
              </p:ext>
            </p:extLst>
          </p:nvPr>
        </p:nvGraphicFramePr>
        <p:xfrm>
          <a:off x="1702718" y="1845618"/>
          <a:ext cx="9793088" cy="2743200"/>
        </p:xfrm>
        <a:graphic>
          <a:graphicData uri="http://schemas.openxmlformats.org/drawingml/2006/table">
            <a:tbl>
              <a:tblPr/>
              <a:tblGrid>
                <a:gridCol w="1440160"/>
                <a:gridCol w="3055126"/>
                <a:gridCol w="3480221"/>
                <a:gridCol w="1817581"/>
              </a:tblGrid>
              <a:tr h="510466">
                <a:tc rowSpan="2">
                  <a:txBody>
                    <a:bodyPr/>
                    <a:lstStyle/>
                    <a:p>
                      <a:pPr algn="ctr">
                        <a:lnSpc>
                          <a:spcPct val="150000"/>
                        </a:lnSpc>
                        <a:spcAft>
                          <a:spcPts val="0"/>
                        </a:spcAft>
                      </a:pPr>
                      <a:r>
                        <a:rPr lang="zh-CN" sz="2400" kern="100" dirty="0">
                          <a:effectLst/>
                          <a:latin typeface="Times New Roman"/>
                          <a:ea typeface="华文细黑"/>
                          <a:cs typeface="Times New Roman"/>
                        </a:rPr>
                        <a:t>实验序号</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400" kern="100" dirty="0">
                          <a:effectLst/>
                          <a:latin typeface="Times New Roman"/>
                          <a:ea typeface="华文细黑"/>
                          <a:cs typeface="Times New Roman"/>
                        </a:rPr>
                        <a:t>起始温度</a:t>
                      </a:r>
                      <a:r>
                        <a:rPr lang="en-US" sz="2400" i="1" kern="100" dirty="0">
                          <a:effectLst/>
                          <a:latin typeface="Times New Roman"/>
                          <a:ea typeface="华文细黑"/>
                          <a:cs typeface="Courier New"/>
                        </a:rPr>
                        <a:t>t</a:t>
                      </a:r>
                      <a:r>
                        <a:rPr lang="en-US" sz="2400" kern="100" baseline="-25000" dirty="0">
                          <a:effectLst/>
                          <a:latin typeface="Times New Roman"/>
                          <a:ea typeface="华文细黑"/>
                          <a:cs typeface="Courier New"/>
                        </a:rPr>
                        <a:t>1</a:t>
                      </a:r>
                      <a:r>
                        <a:rPr lang="en-US" sz="2400" kern="100" dirty="0">
                          <a:effectLst/>
                          <a:latin typeface="Times New Roman"/>
                          <a:ea typeface="华文细黑"/>
                          <a:cs typeface="Courier New"/>
                        </a:rPr>
                        <a:t>/ </a:t>
                      </a:r>
                      <a:r>
                        <a:rPr lang="en-US" sz="2400" kern="100" dirty="0">
                          <a:effectLst/>
                          <a:latin typeface="宋体"/>
                          <a:ea typeface="华文细黑"/>
                          <a:cs typeface="Times New Roman"/>
                        </a:rPr>
                        <a:t>℃</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400" kern="100" dirty="0">
                          <a:effectLst/>
                          <a:latin typeface="Times New Roman"/>
                          <a:ea typeface="华文细黑"/>
                          <a:cs typeface="Times New Roman"/>
                        </a:rPr>
                        <a:t>终止温度</a:t>
                      </a:r>
                      <a:r>
                        <a:rPr lang="en-US" sz="2400" i="1" kern="100" dirty="0">
                          <a:effectLst/>
                          <a:latin typeface="Times New Roman"/>
                          <a:ea typeface="华文细黑"/>
                          <a:cs typeface="Courier New"/>
                        </a:rPr>
                        <a:t>t</a:t>
                      </a:r>
                      <a:r>
                        <a:rPr lang="en-US" sz="2400" kern="100" baseline="-25000" dirty="0">
                          <a:effectLst/>
                          <a:latin typeface="Times New Roman"/>
                          <a:ea typeface="华文细黑"/>
                          <a:cs typeface="Courier New"/>
                        </a:rPr>
                        <a:t>2</a:t>
                      </a:r>
                      <a:r>
                        <a:rPr lang="en-US" sz="2400" kern="100" dirty="0">
                          <a:effectLst/>
                          <a:latin typeface="Times New Roman"/>
                          <a:ea typeface="华文细黑"/>
                          <a:cs typeface="Courier New"/>
                        </a:rPr>
                        <a:t>/ </a:t>
                      </a:r>
                      <a:r>
                        <a:rPr lang="en-US" sz="2400" kern="100" dirty="0">
                          <a:effectLst/>
                          <a:latin typeface="宋体"/>
                          <a:ea typeface="华文细黑"/>
                          <a:cs typeface="Times New Roman"/>
                        </a:rPr>
                        <a:t>℃</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zh-CN" sz="2400" kern="100">
                          <a:effectLst/>
                          <a:latin typeface="Times New Roman"/>
                          <a:ea typeface="华文细黑"/>
                          <a:cs typeface="Times New Roman"/>
                        </a:rPr>
                        <a:t>混合溶液</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466">
                <a:tc vMerge="1">
                  <a:txBody>
                    <a:bodyPr/>
                    <a:lstStyle/>
                    <a:p>
                      <a:endParaRPr lang="zh-CN" altLang="en-US"/>
                    </a:p>
                  </a:txBody>
                  <a:tcPr/>
                </a:tc>
                <a:tc>
                  <a:txBody>
                    <a:bodyPr/>
                    <a:lstStyle/>
                    <a:p>
                      <a:pPr algn="ctr">
                        <a:lnSpc>
                          <a:spcPct val="150000"/>
                        </a:lnSpc>
                        <a:spcAft>
                          <a:spcPts val="0"/>
                        </a:spcAft>
                      </a:pPr>
                      <a:r>
                        <a:rPr lang="zh-CN" sz="2400" kern="100" dirty="0">
                          <a:effectLst/>
                          <a:latin typeface="Times New Roman"/>
                          <a:ea typeface="华文细黑"/>
                          <a:cs typeface="Times New Roman"/>
                        </a:rPr>
                        <a:t>盐酸</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400" kern="100" dirty="0">
                          <a:effectLst/>
                          <a:latin typeface="Times New Roman"/>
                          <a:ea typeface="华文细黑"/>
                          <a:cs typeface="Times New Roman"/>
                        </a:rPr>
                        <a:t>氢氧化钠溶液</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510466">
                <a:tc>
                  <a:txBody>
                    <a:bodyPr/>
                    <a:lstStyle/>
                    <a:p>
                      <a:pPr algn="ctr">
                        <a:lnSpc>
                          <a:spcPct val="150000"/>
                        </a:lnSpc>
                        <a:spcAft>
                          <a:spcPts val="0"/>
                        </a:spcAft>
                      </a:pPr>
                      <a:r>
                        <a:rPr lang="en-US" sz="2400" kern="100" dirty="0">
                          <a:effectLst/>
                          <a:latin typeface="Times New Roman"/>
                          <a:ea typeface="华文细黑"/>
                          <a:cs typeface="Courier New"/>
                        </a:rPr>
                        <a:t>1</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dirty="0">
                          <a:effectLst/>
                          <a:latin typeface="Times New Roman"/>
                          <a:ea typeface="华文细黑"/>
                          <a:cs typeface="Courier New"/>
                        </a:rPr>
                        <a:t>20.0</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dirty="0">
                          <a:effectLst/>
                          <a:latin typeface="Times New Roman"/>
                          <a:ea typeface="华文细黑"/>
                          <a:cs typeface="Courier New"/>
                        </a:rPr>
                        <a:t>20.1</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a:effectLst/>
                          <a:latin typeface="Times New Roman"/>
                          <a:ea typeface="华文细黑"/>
                          <a:cs typeface="Courier New"/>
                        </a:rPr>
                        <a:t>23.2</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466">
                <a:tc>
                  <a:txBody>
                    <a:bodyPr/>
                    <a:lstStyle/>
                    <a:p>
                      <a:pPr algn="ctr">
                        <a:lnSpc>
                          <a:spcPct val="150000"/>
                        </a:lnSpc>
                        <a:spcAft>
                          <a:spcPts val="0"/>
                        </a:spcAft>
                      </a:pPr>
                      <a:r>
                        <a:rPr lang="en-US" sz="2400" kern="100">
                          <a:effectLst/>
                          <a:latin typeface="Times New Roman"/>
                          <a:ea typeface="华文细黑"/>
                          <a:cs typeface="Courier New"/>
                        </a:rPr>
                        <a:t>2</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a:effectLst/>
                          <a:latin typeface="Times New Roman"/>
                          <a:ea typeface="华文细黑"/>
                          <a:cs typeface="Courier New"/>
                        </a:rPr>
                        <a:t>20.2</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a:effectLst/>
                          <a:latin typeface="Times New Roman"/>
                          <a:ea typeface="华文细黑"/>
                          <a:cs typeface="Courier New"/>
                        </a:rPr>
                        <a:t>20.4</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a:effectLst/>
                          <a:latin typeface="Times New Roman"/>
                          <a:ea typeface="华文细黑"/>
                          <a:cs typeface="Courier New"/>
                        </a:rPr>
                        <a:t>23.4</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466">
                <a:tc>
                  <a:txBody>
                    <a:bodyPr/>
                    <a:lstStyle/>
                    <a:p>
                      <a:pPr algn="ctr">
                        <a:lnSpc>
                          <a:spcPct val="150000"/>
                        </a:lnSpc>
                        <a:spcAft>
                          <a:spcPts val="0"/>
                        </a:spcAft>
                      </a:pPr>
                      <a:r>
                        <a:rPr lang="en-US" sz="2400" kern="100">
                          <a:effectLst/>
                          <a:latin typeface="Times New Roman"/>
                          <a:ea typeface="华文细黑"/>
                          <a:cs typeface="Courier New"/>
                        </a:rPr>
                        <a:t>3</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a:effectLst/>
                          <a:latin typeface="Times New Roman"/>
                          <a:ea typeface="华文细黑"/>
                          <a:cs typeface="Courier New"/>
                        </a:rPr>
                        <a:t>20.5</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a:effectLst/>
                          <a:latin typeface="Times New Roman"/>
                          <a:ea typeface="华文细黑"/>
                          <a:cs typeface="Courier New"/>
                        </a:rPr>
                        <a:t>20.6</a:t>
                      </a:r>
                      <a:endParaRPr lang="zh-CN" sz="24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kern="100" dirty="0">
                          <a:effectLst/>
                          <a:latin typeface="Times New Roman"/>
                          <a:ea typeface="华文细黑"/>
                          <a:cs typeface="Courier New"/>
                        </a:rPr>
                        <a:t>23.6</a:t>
                      </a:r>
                      <a:endParaRPr lang="zh-CN" sz="24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191604" y="4725938"/>
            <a:ext cx="11722273" cy="133393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依据该学生的实验数据计算，该实验测得的中和热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smtClean="0">
                <a:latin typeface="Times New Roman"/>
                <a:ea typeface="华文细黑"/>
              </a:rPr>
              <a:t>_____________</a:t>
            </a:r>
          </a:p>
          <a:p>
            <a:pPr algn="just">
              <a:lnSpc>
                <a:spcPct val="150000"/>
              </a:lnSpc>
              <a:spcAft>
                <a:spcPts val="0"/>
              </a:spcAft>
            </a:pPr>
            <a:r>
              <a:rPr lang="en-US" altLang="zh-CN" sz="2800" kern="100" dirty="0" smtClean="0">
                <a:latin typeface="Times New Roman"/>
                <a:ea typeface="华文细黑"/>
              </a:rPr>
              <a:t>(</a:t>
            </a:r>
            <a:r>
              <a:rPr lang="zh-CN" altLang="zh-CN" sz="2800" kern="100" dirty="0">
                <a:latin typeface="Times New Roman"/>
                <a:ea typeface="华文细黑"/>
                <a:cs typeface="Times New Roman"/>
              </a:rPr>
              <a:t>结果保留一位小数</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7" name="矩形 6"/>
          <p:cNvSpPr/>
          <p:nvPr/>
        </p:nvSpPr>
        <p:spPr>
          <a:xfrm>
            <a:off x="281608" y="5878066"/>
            <a:ext cx="11458743" cy="68683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取三次实验的平均值代入公式计算即可。</a:t>
            </a:r>
            <a:endParaRPr lang="zh-CN" altLang="zh-CN" sz="2800" kern="100" dirty="0">
              <a:latin typeface="宋体"/>
              <a:cs typeface="Courier New"/>
            </a:endParaRPr>
          </a:p>
        </p:txBody>
      </p:sp>
      <p:sp>
        <p:nvSpPr>
          <p:cNvPr id="9" name="矩形 8"/>
          <p:cNvSpPr/>
          <p:nvPr/>
        </p:nvSpPr>
        <p:spPr>
          <a:xfrm>
            <a:off x="8781391" y="4788421"/>
            <a:ext cx="261802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51.8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Rectangle 21">
            <a:hlinkClick r:id="rId2"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40713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7" grpId="0"/>
      <p:bldP spid="7" grpId="1"/>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9635" y="629879"/>
            <a:ext cx="11458743" cy="2708410"/>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rPr>
              <a:t>(5)________(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用</a:t>
            </a:r>
            <a:r>
              <a:rPr lang="en-US" altLang="zh-CN" sz="2800" kern="100" dirty="0">
                <a:latin typeface="Times New Roman"/>
                <a:ea typeface="华文细黑"/>
              </a:rPr>
              <a:t>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溶液和硫酸代替氢氧化钠溶液和盐酸，理由是</a:t>
            </a:r>
            <a:r>
              <a:rPr lang="en-US" altLang="zh-CN" sz="2800" kern="100" dirty="0" smtClean="0">
                <a:latin typeface="Times New Roman"/>
                <a:ea typeface="华文细黑"/>
              </a:rPr>
              <a:t>_____________________________________________</a:t>
            </a:r>
          </a:p>
          <a:p>
            <a:pPr algn="just">
              <a:lnSpc>
                <a:spcPct val="200000"/>
              </a:lnSpc>
              <a:spcAft>
                <a:spcPts val="0"/>
              </a:spcAft>
            </a:pPr>
            <a:r>
              <a:rPr lang="en-US" altLang="zh-CN" sz="2800" kern="100" dirty="0">
                <a:latin typeface="Times New Roman"/>
                <a:ea typeface="华文细黑"/>
              </a:rPr>
              <a:t>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262558" y="3303013"/>
            <a:ext cx="11458743" cy="1710957"/>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smtClean="0">
                <a:solidFill>
                  <a:srgbClr val="0000FF"/>
                </a:solidFill>
                <a:latin typeface="Times New Roman"/>
                <a:cs typeface="Times New Roman"/>
              </a:rPr>
              <a:t>解析　</a:t>
            </a:r>
            <a:r>
              <a:rPr lang="zh-CN" altLang="zh-CN" sz="2800" kern="100" dirty="0">
                <a:latin typeface="Times New Roman"/>
                <a:ea typeface="华文细黑"/>
                <a:cs typeface="Times New Roman"/>
              </a:rPr>
              <a:t>硫酸与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BaSO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沉淀的生成热会影响反应的反应热，故不能用</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溶液和硫酸代替氢氧化钠溶液和盐酸。</a:t>
            </a:r>
            <a:endParaRPr lang="zh-CN" altLang="zh-CN" sz="1050" kern="100" dirty="0">
              <a:effectLst/>
              <a:latin typeface="宋体"/>
              <a:cs typeface="Courier New"/>
            </a:endParaRPr>
          </a:p>
        </p:txBody>
      </p:sp>
      <p:sp>
        <p:nvSpPr>
          <p:cNvPr id="3" name="矩形 2"/>
          <p:cNvSpPr/>
          <p:nvPr/>
        </p:nvSpPr>
        <p:spPr>
          <a:xfrm>
            <a:off x="925488" y="866081"/>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不能</a:t>
            </a:r>
            <a:endParaRPr lang="zh-CN" altLang="en-US" sz="2800" kern="100" dirty="0">
              <a:solidFill>
                <a:schemeClr val="accent6">
                  <a:lumMod val="75000"/>
                </a:schemeClr>
              </a:solidFill>
              <a:latin typeface="Times New Roman"/>
              <a:ea typeface="华文细黑"/>
            </a:endParaRPr>
          </a:p>
        </p:txBody>
      </p:sp>
      <p:sp>
        <p:nvSpPr>
          <p:cNvPr id="7" name="矩形 6"/>
          <p:cNvSpPr/>
          <p:nvPr/>
        </p:nvSpPr>
        <p:spPr>
          <a:xfrm>
            <a:off x="3258319" y="1735396"/>
            <a:ext cx="806823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与</a:t>
            </a:r>
            <a:r>
              <a:rPr lang="en-US" altLang="zh-CN" sz="2800" kern="100" dirty="0">
                <a:solidFill>
                  <a:schemeClr val="accent6">
                    <a:lumMod val="75000"/>
                  </a:schemeClr>
                </a:solidFill>
                <a:latin typeface="Times New Roman"/>
                <a:ea typeface="华文细黑"/>
              </a:rPr>
              <a:t>Ba(OH)</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反应生成</a:t>
            </a:r>
            <a:r>
              <a:rPr lang="en-US" altLang="zh-CN" sz="2800" kern="100" dirty="0">
                <a:solidFill>
                  <a:schemeClr val="accent6">
                    <a:lumMod val="75000"/>
                  </a:schemeClr>
                </a:solidFill>
                <a:latin typeface="Times New Roman"/>
                <a:ea typeface="华文细黑"/>
              </a:rPr>
              <a:t>BaSO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沉淀，沉淀的</a:t>
            </a:r>
            <a:r>
              <a:rPr lang="zh-CN" altLang="zh-CN" sz="2800" kern="100" dirty="0" smtClean="0">
                <a:solidFill>
                  <a:schemeClr val="accent6">
                    <a:lumMod val="75000"/>
                  </a:schemeClr>
                </a:solidFill>
                <a:latin typeface="Times New Roman"/>
                <a:ea typeface="华文细黑"/>
                <a:cs typeface="Times New Roman"/>
              </a:rPr>
              <a:t>生成</a:t>
            </a:r>
            <a:endParaRPr lang="zh-CN" altLang="en-US" sz="2800" dirty="0">
              <a:solidFill>
                <a:schemeClr val="accent6">
                  <a:lumMod val="75000"/>
                </a:schemeClr>
              </a:solidFill>
            </a:endParaRPr>
          </a:p>
        </p:txBody>
      </p:sp>
      <p:sp>
        <p:nvSpPr>
          <p:cNvPr id="9" name="矩形 8"/>
          <p:cNvSpPr/>
          <p:nvPr/>
        </p:nvSpPr>
        <p:spPr>
          <a:xfrm>
            <a:off x="334566" y="2546534"/>
            <a:ext cx="3775393" cy="523220"/>
          </a:xfrm>
          <a:prstGeom prst="rect">
            <a:avLst/>
          </a:prstGeom>
        </p:spPr>
        <p:txBody>
          <a:bodyPr wrap="none">
            <a:spAutoFit/>
          </a:bodyPr>
          <a:lstStyle/>
          <a:p>
            <a:pPr lvl="0"/>
            <a:r>
              <a:rPr lang="zh-CN" altLang="zh-CN" sz="2800" kern="100" dirty="0">
                <a:solidFill>
                  <a:schemeClr val="accent6">
                    <a:lumMod val="75000"/>
                  </a:schemeClr>
                </a:solidFill>
                <a:latin typeface="Times New Roman"/>
                <a:ea typeface="华文细黑"/>
                <a:cs typeface="Times New Roman"/>
              </a:rPr>
              <a:t>热会影响反应的反应热</a:t>
            </a:r>
            <a:endParaRPr lang="zh-CN" altLang="en-US" sz="2800" dirty="0">
              <a:solidFill>
                <a:schemeClr val="accent6">
                  <a:lumMod val="75000"/>
                </a:schemeClr>
              </a:solidFill>
            </a:endParaRPr>
          </a:p>
        </p:txBody>
      </p:sp>
      <p:sp>
        <p:nvSpPr>
          <p:cNvPr id="8" name="Rectangle 21">
            <a:hlinkClick r:id="rId2"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67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6" grpId="0"/>
      <p:bldP spid="6" grpId="1"/>
      <p:bldP spid="3" grpId="0"/>
      <p:bldP spid="3" grpId="1"/>
      <p:bldP spid="7" grpId="0"/>
      <p:bldP spid="7" grpId="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6361" y="280999"/>
            <a:ext cx="11345290" cy="2572731"/>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现将一定量的稀氢氧化钠溶液、稀氢氧化钙溶液、稀氨水分别和</a:t>
            </a:r>
            <a:r>
              <a:rPr lang="en-US" altLang="zh-CN" sz="2800" kern="100" dirty="0">
                <a:latin typeface="Times New Roman"/>
                <a:ea typeface="华文细黑"/>
              </a:rPr>
              <a:t>1 L 1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的稀盐酸恰好完全反应，其反应热分别为</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的大小关系为</a:t>
            </a:r>
            <a:r>
              <a:rPr lang="en-US" altLang="zh-CN" sz="2800" kern="100" dirty="0">
                <a:latin typeface="Times New Roman"/>
                <a:ea typeface="华文细黑"/>
              </a:rPr>
              <a:t>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262558" y="2953632"/>
            <a:ext cx="11458743" cy="2708410"/>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smtClean="0">
                <a:solidFill>
                  <a:srgbClr val="0000FF"/>
                </a:solidFill>
                <a:latin typeface="Times New Roman"/>
                <a:cs typeface="Times New Roman"/>
              </a:rPr>
              <a:t>解析　</a:t>
            </a:r>
            <a:r>
              <a:rPr lang="zh-CN" altLang="zh-CN" sz="2800" kern="100" dirty="0">
                <a:latin typeface="Times New Roman"/>
                <a:ea typeface="华文细黑"/>
                <a:cs typeface="Times New Roman"/>
              </a:rPr>
              <a:t>稀氢氧化钠溶液和稀氢氧化钙溶液中溶质都完全电离，它们的中和热相同，稀氨水中的溶质是弱电解质，它与盐酸的反应中一水合氨的电离要吸收热量，故反应热的数值要小一些</a:t>
            </a:r>
            <a:r>
              <a:rPr lang="en-US" altLang="zh-CN" sz="2800" kern="100" dirty="0">
                <a:latin typeface="Times New Roman"/>
                <a:ea typeface="华文细黑"/>
              </a:rPr>
              <a:t>(</a:t>
            </a:r>
            <a:r>
              <a:rPr lang="zh-CN" altLang="zh-CN" sz="2800" kern="100" dirty="0">
                <a:latin typeface="Times New Roman"/>
                <a:ea typeface="华文细黑"/>
                <a:cs typeface="Times New Roman"/>
              </a:rPr>
              <a:t>注意中和热与</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的关系</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6" name="矩形 5"/>
          <p:cNvSpPr/>
          <p:nvPr/>
        </p:nvSpPr>
        <p:spPr>
          <a:xfrm>
            <a:off x="5533480" y="2229927"/>
            <a:ext cx="2577950"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&lt;Δ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7" name="Rectangle 21">
            <a:hlinkClick r:id="rId2" action="ppaction://hlinksldjump"/>
          </p:cNvPr>
          <p:cNvSpPr>
            <a:spLocks noChangeArrowheads="1"/>
          </p:cNvSpPr>
          <p:nvPr/>
        </p:nvSpPr>
        <p:spPr bwMode="auto">
          <a:xfrm>
            <a:off x="91251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273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0538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5927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6103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7" action="ppaction://hlinksldjump"/>
          </p:cNvPr>
          <p:cNvSpPr>
            <a:spLocks noChangeArrowheads="1"/>
          </p:cNvSpPr>
          <p:nvPr/>
        </p:nvSpPr>
        <p:spPr bwMode="auto">
          <a:xfrm>
            <a:off x="1153865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18427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5" grpId="0"/>
      <p:bldP spid="5" grpId="1"/>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6361" y="1230026"/>
            <a:ext cx="113452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正确理解活化能与反应热的关系</a:t>
            </a:r>
            <a:endParaRPr lang="zh-CN" altLang="zh-CN" sz="2800" kern="100" dirty="0">
              <a:latin typeface="宋体"/>
              <a:cs typeface="Courier New"/>
            </a:endParaRPr>
          </a:p>
        </p:txBody>
      </p:sp>
      <p:pic>
        <p:nvPicPr>
          <p:cNvPr id="279554" name="Picture 2" descr="\\鹿晴晴\e\鹿晴晴\2016\源文件\人教版化学\279.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0695" y="2089079"/>
            <a:ext cx="3348887" cy="234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94532" y="4509914"/>
            <a:ext cx="11345290"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催化剂能降低反应所需活化能，但不影响焓变的大小。</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在无催化剂的情况下，</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为正反应的活化能，</a:t>
            </a:r>
            <a:r>
              <a:rPr lang="en-US" altLang="zh-CN" sz="2800" i="1" kern="100" dirty="0">
                <a:latin typeface="Times New Roman"/>
                <a:ea typeface="华文细黑"/>
              </a:rPr>
              <a:t>E</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为逆反应的活化能，即</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9" name="组合 8"/>
          <p:cNvGrpSpPr/>
          <p:nvPr/>
        </p:nvGrpSpPr>
        <p:grpSpPr>
          <a:xfrm>
            <a:off x="1" y="-2"/>
            <a:ext cx="1836949" cy="634848"/>
            <a:chOff x="0" y="-2"/>
            <a:chExt cx="1377891" cy="634701"/>
          </a:xfrm>
          <a:solidFill>
            <a:srgbClr val="FFC000"/>
          </a:solidFill>
        </p:grpSpPr>
        <p:sp>
          <p:nvSpPr>
            <p:cNvPr id="10" name="矩形 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1" name="直角三角形 1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4" name="矩形 3"/>
          <p:cNvSpPr/>
          <p:nvPr/>
        </p:nvSpPr>
        <p:spPr>
          <a:xfrm>
            <a:off x="1734692" y="-153258"/>
            <a:ext cx="5296618" cy="774740"/>
          </a:xfrm>
          <a:prstGeom prst="rect">
            <a:avLst/>
          </a:prstGeom>
        </p:spPr>
        <p:txBody>
          <a:bodyPr wrap="square" lIns="121898" tIns="60948" rIns="121898" bIns="60948">
            <a:spAutoFit/>
          </a:bodyPr>
          <a:lstStyle/>
          <a:p>
            <a:pPr>
              <a:lnSpc>
                <a:spcPct val="150000"/>
              </a:lnSpc>
              <a:spcAft>
                <a:spcPts val="0"/>
              </a:spcAft>
            </a:pPr>
            <a:r>
              <a:rPr lang="zh-CN" altLang="en-US" sz="3200" b="1" dirty="0">
                <a:solidFill>
                  <a:srgbClr val="FFFFFF"/>
                </a:solidFill>
                <a:latin typeface="+mj-ea"/>
                <a:ea typeface="+mj-ea"/>
              </a:rPr>
              <a:t>结后反思　方法指导</a:t>
            </a:r>
            <a:endParaRPr lang="zh-CN" altLang="zh-CN" sz="3200" b="1" dirty="0">
              <a:solidFill>
                <a:srgbClr val="FFFFFF"/>
              </a:solidFill>
              <a:latin typeface="+mj-ea"/>
              <a:ea typeface="+mj-ea"/>
            </a:endParaRPr>
          </a:p>
        </p:txBody>
      </p:sp>
    </p:spTree>
    <p:extLst>
      <p:ext uri="{BB962C8B-B14F-4D97-AF65-F5344CB8AC3E}">
        <p14:creationId xmlns:p14="http://schemas.microsoft.com/office/powerpoint/2010/main" val="883729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6361" y="1094716"/>
            <a:ext cx="11345290" cy="39192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反应热答题规范指导</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描述反应热时，无论是用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焓变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表示还是用</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表示，其后所跟数值都需要带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符号。如：某反应的反应热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或焓变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由于中和反应和燃烧均是放热反应，表示中和热和燃烧热时可不带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号。如：某物质的燃烧热为</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或</a:t>
            </a:r>
            <a:r>
              <a:rPr lang="en-US" altLang="zh-CN" sz="2800" i="1" kern="100" dirty="0">
                <a:latin typeface="Times New Roman"/>
                <a:ea typeface="华文细黑"/>
              </a:rPr>
              <a:t>Q</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687640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1" name="文本框 1"/>
          <p:cNvSpPr txBox="1"/>
          <p:nvPr/>
        </p:nvSpPr>
        <p:spPr>
          <a:xfrm>
            <a:off x="1414686" y="2709198"/>
            <a:ext cx="8520281" cy="1190903"/>
          </a:xfrm>
          <a:prstGeom prst="rect">
            <a:avLst/>
          </a:prstGeom>
          <a:noFill/>
        </p:spPr>
        <p:txBody>
          <a:bodyPr wrap="none" rtlCol="0" anchor="ctr">
            <a:spAutoFit/>
          </a:bodyPr>
          <a:lstStyle/>
          <a:p>
            <a:pPr>
              <a:lnSpc>
                <a:spcPct val="120000"/>
              </a:lnSpc>
              <a:defRPr/>
            </a:pPr>
            <a:r>
              <a:rPr lang="zh-CN" altLang="en-US" sz="6500" b="1" dirty="0">
                <a:solidFill>
                  <a:schemeClr val="bg1"/>
                </a:solidFill>
                <a:latin typeface="+mj-ea"/>
                <a:ea typeface="+mj-ea"/>
              </a:rPr>
              <a:t>考点二　热化学方程式</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4566" y="863659"/>
            <a:ext cx="11231786" cy="2062079"/>
          </a:xfrm>
          <a:prstGeom prst="rect">
            <a:avLst/>
          </a:prstGeom>
          <a:noFill/>
        </p:spPr>
        <p:txBody>
          <a:bodyPr wrap="square" lIns="121898" tIns="60948" rIns="121898" bIns="60948"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概念</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表示参加</a:t>
            </a:r>
            <a:r>
              <a:rPr lang="zh-CN" altLang="zh-CN" sz="2800" kern="100" dirty="0" smtClean="0">
                <a:latin typeface="Times New Roman"/>
                <a:ea typeface="华文细黑"/>
                <a:cs typeface="Times New Roman"/>
              </a:rPr>
              <a:t>反应</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关系的化学方程式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书写热化学方程式的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五步</a:t>
            </a:r>
            <a:r>
              <a:rPr lang="en-US" altLang="zh-CN" sz="2800" kern="100" dirty="0">
                <a:latin typeface="宋体"/>
                <a:ea typeface="华文细黑"/>
                <a:cs typeface="Times New Roman"/>
              </a:rPr>
              <a:t>”</a:t>
            </a:r>
            <a:endParaRPr lang="zh-CN" altLang="zh-CN" sz="2800" kern="100" dirty="0">
              <a:latin typeface="宋体"/>
              <a:cs typeface="Courier New"/>
            </a:endParaRPr>
          </a:p>
        </p:txBody>
      </p:sp>
      <p:sp>
        <p:nvSpPr>
          <p:cNvPr id="2" name="矩形 1"/>
          <p:cNvSpPr/>
          <p:nvPr/>
        </p:nvSpPr>
        <p:spPr>
          <a:xfrm>
            <a:off x="2638822" y="160278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物质的量</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5140052" y="159326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反应热</a:t>
            </a:r>
            <a:endParaRPr lang="zh-CN" altLang="en-US" sz="2800" kern="100" dirty="0">
              <a:solidFill>
                <a:srgbClr val="0000FF"/>
              </a:solidFill>
              <a:latin typeface="Times New Roman"/>
              <a:ea typeface="华文细黑"/>
              <a:cs typeface="Times New Roman"/>
            </a:endParaRPr>
          </a:p>
        </p:txBody>
      </p:sp>
      <p:pic>
        <p:nvPicPr>
          <p:cNvPr id="280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241" y="2906688"/>
            <a:ext cx="5942372" cy="36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1" name="组合 10"/>
          <p:cNvGrpSpPr/>
          <p:nvPr/>
        </p:nvGrpSpPr>
        <p:grpSpPr>
          <a:xfrm>
            <a:off x="1" y="-2"/>
            <a:ext cx="1836949" cy="634848"/>
            <a:chOff x="0" y="-2"/>
            <a:chExt cx="1377891" cy="634701"/>
          </a:xfrm>
          <a:solidFill>
            <a:srgbClr val="FFC000"/>
          </a:solidFill>
        </p:grpSpPr>
        <p:sp>
          <p:nvSpPr>
            <p:cNvPr id="12" name="矩形 1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3" name="直角三角形 1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6" name="矩形 15"/>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17"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29034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1766908"/>
            <a:ext cx="7864276" cy="266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4807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566" y="126951"/>
            <a:ext cx="11231786" cy="687600"/>
          </a:xfrm>
          <a:prstGeom prst="rect">
            <a:avLst/>
          </a:prstGeom>
          <a:noFill/>
        </p:spPr>
        <p:txBody>
          <a:bodyPr wrap="square" lIns="121898" tIns="60948" rIns="121898" bIns="60948" rtlCol="0">
            <a:spAutoFit/>
          </a:bodyPr>
          <a:lstStyle/>
          <a:p>
            <a:pPr algn="just">
              <a:lnSpc>
                <a:spcPct val="150000"/>
              </a:lnSpc>
              <a:spcAft>
                <a:spcPts val="0"/>
              </a:spcAft>
            </a:pPr>
            <a:r>
              <a:rPr lang="en-US" altLang="zh-CN" sz="2800" kern="100" dirty="0">
                <a:latin typeface="Times New Roman"/>
                <a:ea typeface="华文细黑"/>
              </a:rPr>
              <a:t>3.</a:t>
            </a:r>
            <a:r>
              <a:rPr lang="zh-CN" altLang="zh-CN" sz="2800" kern="100" dirty="0">
                <a:latin typeface="Times New Roman"/>
                <a:ea typeface="华文细黑"/>
                <a:cs typeface="Times New Roman"/>
              </a:rPr>
              <a:t>判断热化学方程式正误的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五审</a:t>
            </a:r>
            <a:r>
              <a:rPr lang="en-US" altLang="zh-CN" sz="2800" kern="100" dirty="0">
                <a:latin typeface="宋体"/>
                <a:ea typeface="华文细黑"/>
                <a:cs typeface="Times New Roman"/>
              </a:rPr>
              <a:t>”</a:t>
            </a:r>
            <a:endParaRPr lang="zh-CN" altLang="zh-CN" sz="2800" kern="100" dirty="0">
              <a:latin typeface="宋体"/>
              <a:cs typeface="Courier New"/>
            </a:endParaRPr>
          </a:p>
        </p:txBody>
      </p:sp>
      <p:pic>
        <p:nvPicPr>
          <p:cNvPr id="2826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922" y="1011875"/>
            <a:ext cx="5435697" cy="313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62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858" y="4221882"/>
            <a:ext cx="5496969" cy="252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8030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020370" y="2733814"/>
            <a:ext cx="8520281" cy="1190903"/>
          </a:xfrm>
          <a:prstGeom prst="rect">
            <a:avLst/>
          </a:prstGeom>
          <a:noFill/>
        </p:spPr>
        <p:txBody>
          <a:bodyPr wrap="none" rtlCol="0" anchor="ctr">
            <a:spAutoFit/>
          </a:bodyPr>
          <a:lstStyle/>
          <a:p>
            <a:pPr>
              <a:lnSpc>
                <a:spcPct val="120000"/>
              </a:lnSpc>
              <a:defRPr/>
            </a:pPr>
            <a:r>
              <a:rPr lang="zh-CN" altLang="en-US" sz="6500" b="1" dirty="0">
                <a:solidFill>
                  <a:schemeClr val="bg1"/>
                </a:solidFill>
                <a:latin typeface="+mj-ea"/>
                <a:ea typeface="+mj-ea"/>
              </a:rPr>
              <a:t>考点一　焓变与反应热</a:t>
            </a:r>
          </a:p>
        </p:txBody>
      </p:sp>
    </p:spTree>
    <p:extLst>
      <p:ext uri="{BB962C8B-B14F-4D97-AF65-F5344CB8AC3E}">
        <p14:creationId xmlns:p14="http://schemas.microsoft.com/office/powerpoint/2010/main" val="6455984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6574" y="1197546"/>
            <a:ext cx="11209437"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怎样理解可逆反应中的反应热？</a:t>
            </a:r>
            <a:endParaRPr lang="zh-CN" altLang="zh-CN" sz="280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　</a:t>
            </a:r>
            <a:r>
              <a:rPr lang="zh-CN" altLang="zh-CN" sz="2800" kern="100" dirty="0" smtClean="0">
                <a:solidFill>
                  <a:schemeClr val="accent6">
                    <a:lumMod val="75000"/>
                  </a:schemeClr>
                </a:solidFill>
                <a:latin typeface="Times New Roman"/>
                <a:ea typeface="华文细黑"/>
                <a:cs typeface="Times New Roman"/>
              </a:rPr>
              <a:t>无论化学反应是否可逆，热化学方程式中的反应热</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smtClean="0">
                <a:solidFill>
                  <a:schemeClr val="accent6">
                    <a:lumMod val="75000"/>
                  </a:schemeClr>
                </a:solidFill>
                <a:latin typeface="Times New Roman"/>
                <a:ea typeface="华文细黑"/>
                <a:cs typeface="Times New Roman"/>
              </a:rPr>
              <a:t>都表示反应进行到底</a:t>
            </a:r>
            <a:r>
              <a:rPr lang="en-US" altLang="zh-CN" sz="2800" kern="100" dirty="0" smtClean="0">
                <a:solidFill>
                  <a:schemeClr val="accent6">
                    <a:lumMod val="75000"/>
                  </a:schemeClr>
                </a:solidFill>
                <a:latin typeface="Times New Roman"/>
                <a:ea typeface="华文细黑"/>
              </a:rPr>
              <a:t>(</a:t>
            </a:r>
            <a:r>
              <a:rPr lang="zh-CN" altLang="zh-CN" sz="2800" kern="100" dirty="0" smtClean="0">
                <a:solidFill>
                  <a:schemeClr val="accent6">
                    <a:lumMod val="75000"/>
                  </a:schemeClr>
                </a:solidFill>
                <a:latin typeface="Times New Roman"/>
                <a:ea typeface="华文细黑"/>
                <a:cs typeface="Times New Roman"/>
              </a:rPr>
              <a:t>完全转化</a:t>
            </a:r>
            <a:r>
              <a:rPr lang="en-US" altLang="zh-CN" sz="2800" kern="100" dirty="0" smtClean="0">
                <a:solidFill>
                  <a:schemeClr val="accent6">
                    <a:lumMod val="75000"/>
                  </a:schemeClr>
                </a:solidFill>
                <a:latin typeface="Times New Roman"/>
                <a:ea typeface="华文细黑"/>
              </a:rPr>
              <a:t>)</a:t>
            </a:r>
            <a:r>
              <a:rPr lang="zh-CN" altLang="zh-CN" sz="2800" kern="100" dirty="0" smtClean="0">
                <a:solidFill>
                  <a:schemeClr val="accent6">
                    <a:lumMod val="75000"/>
                  </a:schemeClr>
                </a:solidFill>
                <a:latin typeface="Times New Roman"/>
                <a:ea typeface="华文细黑"/>
                <a:cs typeface="Times New Roman"/>
              </a:rPr>
              <a:t>时的能量变化。如</a:t>
            </a:r>
            <a:r>
              <a:rPr lang="en-US" altLang="zh-CN" sz="2800" kern="100" dirty="0" smtClean="0">
                <a:solidFill>
                  <a:schemeClr val="accent6">
                    <a:lumMod val="75000"/>
                  </a:schemeClr>
                </a:solidFill>
                <a:latin typeface="Times New Roman"/>
                <a:ea typeface="华文细黑"/>
              </a:rPr>
              <a:t>2SO</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O</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(g)</a:t>
            </a:r>
            <a:r>
              <a:rPr lang="en-US" altLang="zh-CN" sz="2800" kern="100" dirty="0" smtClean="0">
                <a:solidFill>
                  <a:schemeClr val="accent6">
                    <a:lumMod val="75000"/>
                  </a:schemeClr>
                </a:solidFill>
                <a:latin typeface="ZBFH"/>
                <a:ea typeface="华文细黑"/>
              </a:rPr>
              <a:t></a:t>
            </a:r>
            <a:r>
              <a:rPr lang="en-US" altLang="zh-CN" sz="2800" kern="100" dirty="0" smtClean="0">
                <a:solidFill>
                  <a:schemeClr val="accent6">
                    <a:lumMod val="75000"/>
                  </a:schemeClr>
                </a:solidFill>
                <a:latin typeface="Times New Roman"/>
                <a:ea typeface="华文细黑"/>
              </a:rPr>
              <a:t>2SO</a:t>
            </a:r>
            <a:r>
              <a:rPr lang="en-US" altLang="zh-CN" sz="2800" kern="100" baseline="-25000" dirty="0" smtClean="0">
                <a:solidFill>
                  <a:schemeClr val="accent6">
                    <a:lumMod val="75000"/>
                  </a:schemeClr>
                </a:solidFill>
                <a:latin typeface="Times New Roman"/>
                <a:ea typeface="华文细黑"/>
              </a:rPr>
              <a:t>3</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196.64 </a:t>
            </a:r>
            <a:r>
              <a:rPr lang="en-US" altLang="zh-CN" sz="2800" kern="100" dirty="0" err="1" smtClean="0">
                <a:solidFill>
                  <a:schemeClr val="accent6">
                    <a:lumMod val="75000"/>
                  </a:schemeClr>
                </a:solidFill>
                <a:latin typeface="Times New Roman"/>
                <a:ea typeface="华文细黑"/>
              </a:rPr>
              <a:t>kJ·mol</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baseline="30000" dirty="0" smtClean="0">
                <a:solidFill>
                  <a:schemeClr val="accent6">
                    <a:lumMod val="75000"/>
                  </a:schemeClr>
                </a:solidFill>
                <a:latin typeface="Times New Roman"/>
                <a:ea typeface="华文细黑"/>
              </a:rPr>
              <a:t>1</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smtClean="0">
                <a:solidFill>
                  <a:schemeClr val="accent6">
                    <a:lumMod val="75000"/>
                  </a:schemeClr>
                </a:solidFill>
                <a:latin typeface="Times New Roman"/>
                <a:ea typeface="华文细黑"/>
                <a:cs typeface="Times New Roman"/>
              </a:rPr>
              <a:t>是指</a:t>
            </a:r>
            <a:r>
              <a:rPr lang="en-US" altLang="zh-CN" sz="2800" kern="100" dirty="0" smtClean="0">
                <a:solidFill>
                  <a:schemeClr val="accent6">
                    <a:lumMod val="75000"/>
                  </a:schemeClr>
                </a:solidFill>
                <a:latin typeface="Times New Roman"/>
                <a:ea typeface="华文细黑"/>
              </a:rPr>
              <a:t>2 </a:t>
            </a:r>
            <a:r>
              <a:rPr lang="en-US" altLang="zh-CN" sz="2800" kern="100" dirty="0" err="1" smtClean="0">
                <a:solidFill>
                  <a:schemeClr val="accent6">
                    <a:lumMod val="75000"/>
                  </a:schemeClr>
                </a:solidFill>
                <a:latin typeface="Times New Roman"/>
                <a:ea typeface="华文细黑"/>
              </a:rPr>
              <a:t>mol</a:t>
            </a:r>
            <a:r>
              <a:rPr lang="en-US" altLang="zh-CN" sz="2800" kern="100" dirty="0" smtClean="0">
                <a:solidFill>
                  <a:schemeClr val="accent6">
                    <a:lumMod val="75000"/>
                  </a:schemeClr>
                </a:solidFill>
                <a:latin typeface="Times New Roman"/>
                <a:ea typeface="华文细黑"/>
              </a:rPr>
              <a:t> SO</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和</a:t>
            </a:r>
            <a:r>
              <a:rPr lang="en-US" altLang="zh-CN" sz="2800" kern="100" dirty="0" smtClean="0">
                <a:solidFill>
                  <a:schemeClr val="accent6">
                    <a:lumMod val="75000"/>
                  </a:schemeClr>
                </a:solidFill>
                <a:latin typeface="Times New Roman"/>
                <a:ea typeface="华文细黑"/>
              </a:rPr>
              <a:t>1 </a:t>
            </a:r>
            <a:r>
              <a:rPr lang="en-US" altLang="zh-CN" sz="2800" kern="100" dirty="0" err="1" smtClean="0">
                <a:solidFill>
                  <a:schemeClr val="accent6">
                    <a:lumMod val="75000"/>
                  </a:schemeClr>
                </a:solidFill>
                <a:latin typeface="Times New Roman"/>
                <a:ea typeface="华文细黑"/>
              </a:rPr>
              <a:t>mol</a:t>
            </a:r>
            <a:r>
              <a:rPr lang="en-US" altLang="zh-CN" sz="2800" kern="100" dirty="0" smtClean="0">
                <a:solidFill>
                  <a:schemeClr val="accent6">
                    <a:lumMod val="75000"/>
                  </a:schemeClr>
                </a:solidFill>
                <a:latin typeface="Times New Roman"/>
                <a:ea typeface="华文细黑"/>
              </a:rPr>
              <a:t> O</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完全转化为</a:t>
            </a:r>
            <a:r>
              <a:rPr lang="en-US" altLang="zh-CN" sz="2800" kern="100" dirty="0" smtClean="0">
                <a:solidFill>
                  <a:schemeClr val="accent6">
                    <a:lumMod val="75000"/>
                  </a:schemeClr>
                </a:solidFill>
                <a:latin typeface="Times New Roman"/>
                <a:ea typeface="华文细黑"/>
              </a:rPr>
              <a:t>2 </a:t>
            </a:r>
            <a:r>
              <a:rPr lang="en-US" altLang="zh-CN" sz="2800" kern="100" dirty="0" err="1" smtClean="0">
                <a:solidFill>
                  <a:schemeClr val="accent6">
                    <a:lumMod val="75000"/>
                  </a:schemeClr>
                </a:solidFill>
                <a:latin typeface="Times New Roman"/>
                <a:ea typeface="华文细黑"/>
              </a:rPr>
              <a:t>mol</a:t>
            </a:r>
            <a:r>
              <a:rPr lang="en-US" altLang="zh-CN" sz="2800" kern="100" dirty="0" smtClean="0">
                <a:solidFill>
                  <a:schemeClr val="accent6">
                    <a:lumMod val="75000"/>
                  </a:schemeClr>
                </a:solidFill>
                <a:latin typeface="Times New Roman"/>
                <a:ea typeface="华文细黑"/>
              </a:rPr>
              <a:t> SO</a:t>
            </a:r>
            <a:r>
              <a:rPr lang="en-US" altLang="zh-CN" sz="2800" kern="100" baseline="-25000" dirty="0" smtClean="0">
                <a:solidFill>
                  <a:schemeClr val="accent6">
                    <a:lumMod val="75000"/>
                  </a:schemeClr>
                </a:solidFill>
                <a:latin typeface="Times New Roman"/>
                <a:ea typeface="华文细黑"/>
              </a:rPr>
              <a:t>3</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时放出的能量。若在相同的温度和压强下，向某容器中加入</a:t>
            </a:r>
            <a:r>
              <a:rPr lang="en-US" altLang="zh-CN" sz="2800" kern="100" dirty="0" smtClean="0">
                <a:solidFill>
                  <a:schemeClr val="accent6">
                    <a:lumMod val="75000"/>
                  </a:schemeClr>
                </a:solidFill>
                <a:latin typeface="Times New Roman"/>
                <a:ea typeface="华文细黑"/>
              </a:rPr>
              <a:t>2 </a:t>
            </a:r>
            <a:r>
              <a:rPr lang="en-US" altLang="zh-CN" sz="2800" kern="100" dirty="0" err="1" smtClean="0">
                <a:solidFill>
                  <a:schemeClr val="accent6">
                    <a:lumMod val="75000"/>
                  </a:schemeClr>
                </a:solidFill>
                <a:latin typeface="Times New Roman"/>
                <a:ea typeface="华文细黑"/>
              </a:rPr>
              <a:t>mol</a:t>
            </a:r>
            <a:r>
              <a:rPr lang="en-US" altLang="zh-CN" sz="2800" kern="100" dirty="0" smtClean="0">
                <a:solidFill>
                  <a:schemeClr val="accent6">
                    <a:lumMod val="75000"/>
                  </a:schemeClr>
                </a:solidFill>
                <a:latin typeface="Times New Roman"/>
                <a:ea typeface="华文细黑"/>
              </a:rPr>
              <a:t> SO</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和</a:t>
            </a:r>
            <a:r>
              <a:rPr lang="en-US" altLang="zh-CN" sz="2800" kern="100" dirty="0" smtClean="0">
                <a:solidFill>
                  <a:schemeClr val="accent6">
                    <a:lumMod val="75000"/>
                  </a:schemeClr>
                </a:solidFill>
                <a:latin typeface="Times New Roman"/>
                <a:ea typeface="华文细黑"/>
              </a:rPr>
              <a:t>1 </a:t>
            </a:r>
            <a:r>
              <a:rPr lang="en-US" altLang="zh-CN" sz="2800" kern="100" dirty="0" err="1" smtClean="0">
                <a:solidFill>
                  <a:schemeClr val="accent6">
                    <a:lumMod val="75000"/>
                  </a:schemeClr>
                </a:solidFill>
                <a:latin typeface="Times New Roman"/>
                <a:ea typeface="华文细黑"/>
              </a:rPr>
              <a:t>mol</a:t>
            </a:r>
            <a:r>
              <a:rPr lang="en-US" altLang="zh-CN" sz="2800" kern="100" dirty="0" smtClean="0">
                <a:solidFill>
                  <a:schemeClr val="accent6">
                    <a:lumMod val="75000"/>
                  </a:schemeClr>
                </a:solidFill>
                <a:latin typeface="Times New Roman"/>
                <a:ea typeface="华文细黑"/>
              </a:rPr>
              <a:t> O</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，反应达到平衡时放出的能量为</a:t>
            </a:r>
            <a:r>
              <a:rPr lang="en-US" altLang="zh-CN" sz="2800" i="1" kern="100" dirty="0" smtClean="0">
                <a:solidFill>
                  <a:schemeClr val="accent6">
                    <a:lumMod val="75000"/>
                  </a:schemeClr>
                </a:solidFill>
                <a:latin typeface="Times New Roman"/>
                <a:ea typeface="华文细黑"/>
              </a:rPr>
              <a:t>Q</a:t>
            </a:r>
            <a:r>
              <a:rPr lang="zh-CN" altLang="zh-CN" sz="2800" kern="100" dirty="0" smtClean="0">
                <a:solidFill>
                  <a:schemeClr val="accent6">
                    <a:lumMod val="75000"/>
                  </a:schemeClr>
                </a:solidFill>
                <a:latin typeface="Times New Roman"/>
                <a:ea typeface="华文细黑"/>
                <a:cs typeface="Times New Roman"/>
              </a:rPr>
              <a:t>，因反应不能完全转化为</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3</a:t>
            </a:r>
            <a:r>
              <a:rPr lang="en-US" altLang="zh-CN" sz="2800" kern="100" dirty="0" smtClean="0">
                <a:solidFill>
                  <a:schemeClr val="accent6">
                    <a:lumMod val="75000"/>
                  </a:schemeClr>
                </a:solidFill>
                <a:latin typeface="Times New Roman"/>
                <a:ea typeface="华文细黑"/>
              </a:rPr>
              <a:t>(g)</a:t>
            </a:r>
            <a:r>
              <a:rPr lang="zh-CN" altLang="zh-CN" sz="2800" kern="100" dirty="0" smtClean="0">
                <a:solidFill>
                  <a:schemeClr val="accent6">
                    <a:lumMod val="75000"/>
                  </a:schemeClr>
                </a:solidFill>
                <a:latin typeface="Times New Roman"/>
                <a:ea typeface="华文细黑"/>
                <a:cs typeface="Times New Roman"/>
              </a:rPr>
              <a:t>，故</a:t>
            </a:r>
            <a:r>
              <a:rPr lang="en-US" altLang="zh-CN" sz="2800" i="1" kern="100" dirty="0" smtClean="0">
                <a:solidFill>
                  <a:schemeClr val="accent6">
                    <a:lumMod val="75000"/>
                  </a:schemeClr>
                </a:solidFill>
                <a:latin typeface="Times New Roman"/>
                <a:ea typeface="华文细黑"/>
              </a:rPr>
              <a:t>Q</a:t>
            </a:r>
            <a:r>
              <a:rPr lang="en-US" altLang="zh-CN" sz="2800" kern="100" dirty="0" smtClean="0">
                <a:solidFill>
                  <a:schemeClr val="accent6">
                    <a:lumMod val="75000"/>
                  </a:schemeClr>
                </a:solidFill>
                <a:latin typeface="Times New Roman"/>
                <a:ea typeface="华文细黑"/>
              </a:rPr>
              <a:t>&lt;196.64 kJ</a:t>
            </a:r>
            <a:r>
              <a:rPr lang="zh-CN" altLang="zh-CN" sz="2800" kern="100" dirty="0" smtClean="0">
                <a:solidFill>
                  <a:schemeClr val="accent6">
                    <a:lumMod val="75000"/>
                  </a:schemeClr>
                </a:solidFill>
                <a:latin typeface="Times New Roman"/>
                <a:ea typeface="华文细黑"/>
                <a:cs typeface="Times New Roman"/>
              </a:rPr>
              <a:t>。</a:t>
            </a:r>
            <a:endParaRPr lang="en-US" altLang="zh-CN" sz="2800" kern="100" dirty="0" smtClean="0">
              <a:solidFill>
                <a:schemeClr val="accent6">
                  <a:lumMod val="75000"/>
                </a:schemeClr>
              </a:solidFill>
              <a:latin typeface="Times New Roman"/>
              <a:ea typeface="华文细黑"/>
              <a:cs typeface="Times New Roman"/>
            </a:endParaRPr>
          </a:p>
        </p:txBody>
      </p:sp>
      <p:sp>
        <p:nvSpPr>
          <p:cNvPr id="6" name="文本框 3"/>
          <p:cNvSpPr txBox="1"/>
          <p:nvPr/>
        </p:nvSpPr>
        <p:spPr bwMode="auto">
          <a:xfrm>
            <a:off x="406574" y="444217"/>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11419907"/>
              </p:ext>
            </p:extLst>
          </p:nvPr>
        </p:nvGraphicFramePr>
        <p:xfrm>
          <a:off x="9167167" y="2609131"/>
          <a:ext cx="1219200" cy="839787"/>
        </p:xfrm>
        <a:graphic>
          <a:graphicData uri="http://schemas.openxmlformats.org/presentationml/2006/ole">
            <mc:AlternateContent xmlns:mc="http://schemas.openxmlformats.org/markup-compatibility/2006">
              <mc:Choice xmlns:v="urn:schemas-microsoft-com:vml" Requires="v">
                <p:oleObj spid="_x0000_s283669" name="Document" r:id="rId4" imgW="1219246" imgH="840051" progId="Word.Document.8">
                  <p:embed/>
                </p:oleObj>
              </mc:Choice>
              <mc:Fallback>
                <p:oleObj name="Document" r:id="rId4" imgW="1219246" imgH="840051" progId="Word.Document.8">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7167" y="2609131"/>
                        <a:ext cx="1219200"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21002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5">
                                            <p:txEl>
                                              <p:pRg st="1" end="1"/>
                                            </p:txEl>
                                          </p:spTgt>
                                        </p:tgtEl>
                                      </p:cBhvr>
                                    </p:animEffect>
                                    <p:set>
                                      <p:cBhvr>
                                        <p:cTn id="15" dur="1" fill="hold">
                                          <p:stCondLst>
                                            <p:cond delay="499"/>
                                          </p:stCondLst>
                                        </p:cTn>
                                        <p:tgtEl>
                                          <p:spTgt spid="5">
                                            <p:txEl>
                                              <p:pRg st="1" end="1"/>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859384"/>
            <a:ext cx="11458743" cy="3570184"/>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smtClean="0">
                <a:latin typeface="Times New Roman"/>
                <a:ea typeface="华文细黑"/>
              </a:rPr>
              <a:t>2</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已知</a:t>
            </a:r>
            <a:r>
              <a:rPr lang="en-US" altLang="zh-CN" sz="2800" kern="100" dirty="0">
                <a:latin typeface="Times New Roman"/>
                <a:ea typeface="华文细黑"/>
              </a:rPr>
              <a:t>2SO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(g)2SO</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196.64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，在一定温度下，向一固定容积的密闭容器中通入</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，达到平衡时放出热量为</a:t>
            </a:r>
            <a:r>
              <a:rPr lang="en-US" altLang="zh-CN" sz="2800" i="1" kern="100" dirty="0">
                <a:latin typeface="Times New Roman"/>
                <a:ea typeface="华文细黑"/>
              </a:rPr>
              <a:t>Q</a:t>
            </a:r>
            <a:r>
              <a:rPr lang="en-US" altLang="zh-CN" sz="2800" kern="100" baseline="-25000" dirty="0">
                <a:latin typeface="Times New Roman"/>
                <a:ea typeface="华文细黑"/>
              </a:rPr>
              <a:t>1</a:t>
            </a:r>
            <a:r>
              <a:rPr lang="en-US" altLang="zh-CN" sz="2800" kern="100" dirty="0">
                <a:latin typeface="Times New Roman"/>
                <a:ea typeface="华文细黑"/>
              </a:rPr>
              <a:t> kJ</a:t>
            </a:r>
            <a:r>
              <a:rPr lang="zh-CN" altLang="zh-CN" sz="2800" kern="100" dirty="0">
                <a:latin typeface="Times New Roman"/>
                <a:ea typeface="华文细黑"/>
                <a:cs typeface="Times New Roman"/>
              </a:rPr>
              <a:t>，在同样条件下，向该容器中通入</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，达到平衡时，吸收热量为</a:t>
            </a:r>
            <a:r>
              <a:rPr lang="en-US" altLang="zh-CN" sz="2800" i="1" kern="100" dirty="0">
                <a:latin typeface="Times New Roman"/>
                <a:ea typeface="华文细黑"/>
              </a:rPr>
              <a:t>Q</a:t>
            </a:r>
            <a:r>
              <a:rPr lang="en-US" altLang="zh-CN" sz="2800" kern="100" baseline="-25000" dirty="0">
                <a:latin typeface="Times New Roman"/>
                <a:ea typeface="华文细黑"/>
              </a:rPr>
              <a:t>2</a:t>
            </a:r>
            <a:r>
              <a:rPr lang="en-US" altLang="zh-CN" sz="2800" kern="100" dirty="0">
                <a:latin typeface="Times New Roman"/>
                <a:ea typeface="华文细黑"/>
              </a:rPr>
              <a:t> kJ</a:t>
            </a:r>
            <a:r>
              <a:rPr lang="zh-CN" altLang="zh-CN" sz="2800" kern="100" dirty="0">
                <a:latin typeface="Times New Roman"/>
                <a:ea typeface="华文细黑"/>
                <a:cs typeface="Times New Roman"/>
              </a:rPr>
              <a:t>，则</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和</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的关系为</a:t>
            </a:r>
            <a:r>
              <a:rPr lang="en-US" altLang="zh-CN" sz="2800" kern="100" dirty="0" smtClean="0">
                <a:latin typeface="Times New Roman"/>
                <a:ea typeface="华文细黑"/>
              </a:rPr>
              <a:t>________</a:t>
            </a:r>
            <a:r>
              <a:rPr lang="en-US" altLang="zh-CN" sz="2800" kern="100" dirty="0">
                <a:latin typeface="Times New Roman"/>
                <a:ea typeface="华文细黑"/>
              </a:rPr>
              <a:t>___</a:t>
            </a:r>
            <a:r>
              <a:rPr lang="en-US" altLang="zh-CN" sz="2800" kern="100" dirty="0" smtClean="0">
                <a:latin typeface="Times New Roman"/>
                <a:ea typeface="华文细黑"/>
              </a:rPr>
              <a:t>____</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166489344"/>
              </p:ext>
            </p:extLst>
          </p:nvPr>
        </p:nvGraphicFramePr>
        <p:xfrm>
          <a:off x="3790950" y="1154113"/>
          <a:ext cx="1219200" cy="839788"/>
        </p:xfrm>
        <a:graphic>
          <a:graphicData uri="http://schemas.openxmlformats.org/presentationml/2006/ole">
            <mc:AlternateContent xmlns:mc="http://schemas.openxmlformats.org/markup-compatibility/2006">
              <mc:Choice xmlns:v="urn:schemas-microsoft-com:vml" Requires="v">
                <p:oleObj spid="_x0000_s167965" name="Document" r:id="rId4" imgW="1219246" imgH="840051" progId="Word.Document.8">
                  <p:embed/>
                </p:oleObj>
              </mc:Choice>
              <mc:Fallback>
                <p:oleObj name="Document" r:id="rId4" imgW="1219246" imgH="840051" progId="Word.Document.8">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950" y="1154113"/>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7299646" y="3626768"/>
            <a:ext cx="2650084" cy="523220"/>
          </a:xfrm>
          <a:prstGeom prst="rect">
            <a:avLst/>
          </a:prstGeom>
        </p:spPr>
        <p:txBody>
          <a:bodyPr wrap="none">
            <a:spAutoFit/>
          </a:bodyPr>
          <a:lstStyle/>
          <a:p>
            <a:r>
              <a:rPr lang="en-US" altLang="zh-CN" sz="2800" i="1" kern="100" dirty="0">
                <a:solidFill>
                  <a:schemeClr val="accent6">
                    <a:lumMod val="75000"/>
                  </a:schemeClr>
                </a:solidFill>
                <a:latin typeface="Times New Roman"/>
                <a:ea typeface="华文细黑"/>
              </a:rPr>
              <a:t>Q</a:t>
            </a:r>
            <a:r>
              <a:rPr lang="en-US" altLang="zh-CN" sz="2800" kern="100" baseline="-250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Q</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196.64</a:t>
            </a:r>
            <a:endParaRPr lang="zh-CN" altLang="en-US" sz="2800" dirty="0">
              <a:solidFill>
                <a:schemeClr val="accent6">
                  <a:lumMod val="75000"/>
                </a:schemeClr>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50501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513429"/>
            <a:ext cx="11458743"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3</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实验室</a:t>
            </a:r>
            <a:r>
              <a:rPr lang="zh-CN" altLang="zh-CN" sz="2800" kern="100" dirty="0">
                <a:latin typeface="Times New Roman"/>
                <a:ea typeface="华文细黑"/>
                <a:cs typeface="Times New Roman"/>
              </a:rPr>
              <a:t>用</a:t>
            </a:r>
            <a:r>
              <a:rPr lang="en-US" altLang="zh-CN" sz="2800" kern="100" dirty="0">
                <a:latin typeface="Times New Roman"/>
                <a:ea typeface="华文细黑"/>
              </a:rPr>
              <a:t>4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与</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在一定条件下进行下列反应：</a:t>
            </a:r>
            <a:r>
              <a:rPr lang="en-US" altLang="zh-CN" sz="2800" kern="100" dirty="0">
                <a:latin typeface="Times New Roman"/>
                <a:ea typeface="华文细黑"/>
              </a:rPr>
              <a:t>2SO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(g)2SO</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196.64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，当放出</a:t>
            </a:r>
            <a:r>
              <a:rPr lang="en-US" altLang="zh-CN" sz="2800" kern="100" dirty="0">
                <a:latin typeface="Times New Roman"/>
                <a:ea typeface="华文细黑"/>
              </a:rPr>
              <a:t>314.624 kJ</a:t>
            </a:r>
            <a:r>
              <a:rPr lang="zh-CN" altLang="zh-CN" sz="2800" kern="100" dirty="0">
                <a:latin typeface="Times New Roman"/>
                <a:ea typeface="华文细黑"/>
                <a:cs typeface="Times New Roman"/>
              </a:rPr>
              <a:t>热量时，</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的转化率为</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11979450"/>
              </p:ext>
            </p:extLst>
          </p:nvPr>
        </p:nvGraphicFramePr>
        <p:xfrm>
          <a:off x="1198662" y="1286392"/>
          <a:ext cx="1219200" cy="839788"/>
        </p:xfrm>
        <a:graphic>
          <a:graphicData uri="http://schemas.openxmlformats.org/presentationml/2006/ole">
            <mc:AlternateContent xmlns:mc="http://schemas.openxmlformats.org/markup-compatibility/2006">
              <mc:Choice xmlns:v="urn:schemas-microsoft-com:vml" Requires="v">
                <p:oleObj spid="_x0000_s169014" name="Document" r:id="rId4" imgW="1219246" imgH="840051" progId="Word.Document.8">
                  <p:embed/>
                </p:oleObj>
              </mc:Choice>
              <mc:Fallback>
                <p:oleObj name="Document" r:id="rId4" imgW="1219246" imgH="84005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662" y="1286392"/>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46112405"/>
              </p:ext>
            </p:extLst>
          </p:nvPr>
        </p:nvGraphicFramePr>
        <p:xfrm>
          <a:off x="371475" y="2861320"/>
          <a:ext cx="10991850" cy="2152650"/>
        </p:xfrm>
        <a:graphic>
          <a:graphicData uri="http://schemas.openxmlformats.org/presentationml/2006/ole">
            <mc:AlternateContent xmlns:mc="http://schemas.openxmlformats.org/markup-compatibility/2006">
              <mc:Choice xmlns:v="urn:schemas-microsoft-com:vml" Requires="v">
                <p:oleObj spid="_x0000_s169015" name="Document" r:id="rId7" imgW="10995855" imgH="2151955" progId="Word.Document.8">
                  <p:embed/>
                </p:oleObj>
              </mc:Choice>
              <mc:Fallback>
                <p:oleObj name="Document" r:id="rId7" imgW="10995855" imgH="2151955" progId="Word.Document.8">
                  <p:embed/>
                  <p:pic>
                    <p:nvPicPr>
                      <p:cNvPr id="0" name=""/>
                      <p:cNvPicPr/>
                      <p:nvPr/>
                    </p:nvPicPr>
                    <p:blipFill>
                      <a:blip r:embed="rId8"/>
                      <a:stretch>
                        <a:fillRect/>
                      </a:stretch>
                    </p:blipFill>
                    <p:spPr>
                      <a:xfrm>
                        <a:off x="371475" y="2861320"/>
                        <a:ext cx="10991850" cy="2152650"/>
                      </a:xfrm>
                      <a:prstGeom prst="rect">
                        <a:avLst/>
                      </a:prstGeom>
                    </p:spPr>
                  </p:pic>
                </p:oleObj>
              </mc:Fallback>
            </mc:AlternateContent>
          </a:graphicData>
        </a:graphic>
      </p:graphicFrame>
      <p:sp>
        <p:nvSpPr>
          <p:cNvPr id="6" name="矩形 5"/>
          <p:cNvSpPr/>
          <p:nvPr/>
        </p:nvSpPr>
        <p:spPr>
          <a:xfrm>
            <a:off x="2854846" y="1889051"/>
            <a:ext cx="84350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80%</a:t>
            </a:r>
            <a:endParaRPr lang="zh-CN" altLang="en-US" sz="2800" kern="100" dirty="0">
              <a:solidFill>
                <a:schemeClr val="accent6">
                  <a:lumMod val="75000"/>
                </a:schemeClr>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315185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p:nvPr/>
            </p:nvSpPr>
            <p:spPr>
              <a:xfrm>
                <a:off x="262558" y="1130259"/>
                <a:ext cx="11458743" cy="517985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smtClean="0">
                    <a:solidFill>
                      <a:srgbClr val="0000FF"/>
                    </a:solidFill>
                    <a:latin typeface="Times New Roman"/>
                    <a:cs typeface="Times New Roman"/>
                  </a:rPr>
                  <a:t>题组一　“五”看，快速判断热化学方程式的正误</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smtClean="0">
                    <a:solidFill>
                      <a:srgbClr val="000000"/>
                    </a:solidFill>
                    <a:latin typeface="Times New Roman"/>
                    <a:ea typeface="华文细黑"/>
                    <a:cs typeface="Times New Roman"/>
                  </a:rPr>
                  <a:t>.</a:t>
                </a:r>
                <a:r>
                  <a:rPr lang="zh-CN" altLang="zh-CN" sz="2800" kern="100" dirty="0" smtClean="0">
                    <a:latin typeface="Times New Roman"/>
                    <a:ea typeface="华文细黑"/>
                    <a:cs typeface="Times New Roman"/>
                  </a:rPr>
                  <a:t>判断</a:t>
                </a:r>
                <a:r>
                  <a:rPr lang="zh-CN" altLang="zh-CN" sz="2800" kern="100" dirty="0">
                    <a:latin typeface="Times New Roman"/>
                    <a:ea typeface="华文细黑"/>
                    <a:cs typeface="Times New Roman"/>
                  </a:rPr>
                  <a:t>下列热化学方程式书写是否正确，正确的划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注：焓变数据均正确</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(1)CaCO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177.7 kJ(</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131.3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(3)C(s)</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=CO(g</a:t>
                </a:r>
                <a:r>
                  <a:rPr lang="en-US" altLang="zh-CN" sz="2800" kern="100" dirty="0" smtClean="0">
                    <a:latin typeface="Times New Roman"/>
                    <a:ea typeface="华文细黑"/>
                    <a:cs typeface="Courier New"/>
                  </a:rPr>
                  <a:t>)</a:t>
                </a:r>
                <a:r>
                  <a:rPr lang="zh-CN" altLang="zh-CN" sz="2800" kern="100" dirty="0" smtClean="0">
                    <a:latin typeface="宋体"/>
                    <a:cs typeface="Courier New"/>
                  </a:rPr>
                  <a:t> </a:t>
                </a:r>
                <a:r>
                  <a:rPr lang="en-US" altLang="zh-CN" sz="2800" kern="100" dirty="0" smtClean="0">
                    <a:latin typeface="Times New Roman"/>
                    <a:ea typeface="华文细黑"/>
                  </a:rPr>
                  <a:t>	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110.5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50000"/>
                  </a:lnSpc>
                  <a:spcAft>
                    <a:spcPts val="0"/>
                  </a:spcAft>
                </a:pPr>
                <a:r>
                  <a:rPr lang="en-US" altLang="zh-CN" sz="2800" kern="100" dirty="0">
                    <a:latin typeface="Times New Roman"/>
                    <a:ea typeface="华文细黑"/>
                    <a:cs typeface="Courier New"/>
                  </a:rPr>
                  <a:t>(4)CO(g)</a:t>
                </a:r>
                <a:r>
                  <a:rPr lang="zh-CN" altLang="zh-CN" sz="2800" kern="100" dirty="0">
                    <a:latin typeface="Times New Roman"/>
                    <a:ea typeface="华文细黑"/>
                    <a:cs typeface="Times New Roman"/>
                  </a:rPr>
                  <a:t>＋</a:t>
                </a:r>
                <a:r>
                  <a:rPr lang="en-US" altLang="zh-CN" sz="2800" kern="100" dirty="0">
                    <a:ea typeface="华文细黑"/>
                    <a:cs typeface="Times New Roman"/>
                  </a:rPr>
                  <a:t> </a:t>
                </a:r>
                <a14:m>
                  <m:oMath xmlns:m="http://schemas.openxmlformats.org/officeDocument/2006/math">
                    <m:f>
                      <m:fPr>
                        <m:ctrlPr>
                          <a:rPr lang="en-US" altLang="zh-CN" sz="2800" i="1" kern="100">
                            <a:latin typeface="Cambria Math"/>
                            <a:ea typeface="华文细黑"/>
                            <a:cs typeface="Times New Roman"/>
                          </a:rPr>
                        </m:ctrlPr>
                      </m:fPr>
                      <m:num>
                        <m:r>
                          <a:rPr lang="en-US" altLang="zh-CN" sz="2800" i="1" kern="100">
                            <a:latin typeface="Cambria Math"/>
                            <a:ea typeface="华文细黑"/>
                            <a:cs typeface="Times New Roman"/>
                          </a:rPr>
                          <m:t>1</m:t>
                        </m:r>
                      </m:num>
                      <m:den>
                        <m:r>
                          <a:rPr lang="en-US" altLang="zh-CN" sz="2800" i="1" kern="100">
                            <a:latin typeface="Cambria Math"/>
                            <a:ea typeface="华文细黑"/>
                            <a:cs typeface="Times New Roman"/>
                          </a:rPr>
                          <m:t>2</m:t>
                        </m:r>
                      </m:den>
                    </m:f>
                    <m:r>
                      <a:rPr lang="en-US" altLang="zh-CN" sz="2800" i="1" kern="100">
                        <a:latin typeface="Cambria Math"/>
                        <a:ea typeface="华文细黑"/>
                        <a:cs typeface="Times New Roman"/>
                      </a:rPr>
                      <m:t> </m:t>
                    </m:r>
                  </m:oMath>
                </a14:m>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smtClean="0">
                    <a:latin typeface="Times New Roman"/>
                    <a:ea typeface="华文细黑"/>
                    <a:cs typeface="Courier New"/>
                  </a:rPr>
                  <a:t>)</a:t>
                </a:r>
                <a:r>
                  <a:rPr lang="en-US" altLang="zh-CN" sz="2800" kern="100" dirty="0" smtClean="0">
                    <a:latin typeface="宋体"/>
                    <a:cs typeface="Courier New"/>
                  </a:rPr>
                  <a:t>	</a:t>
                </a:r>
                <a:r>
                  <a:rPr lang="zh-CN" altLang="zh-CN" sz="2800" kern="100" dirty="0" smtClean="0">
                    <a:latin typeface="宋体"/>
                    <a:cs typeface="Courier New"/>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283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mc:Choice>
        <mc:Fallback xmlns="">
          <p:sp>
            <p:nvSpPr>
              <p:cNvPr id="8" name="矩形 7"/>
              <p:cNvSpPr>
                <a:spLocks noRot="1" noChangeAspect="1" noMove="1" noResize="1" noEditPoints="1" noAdjustHandles="1" noChangeArrowheads="1" noChangeShapeType="1" noTextEdit="1"/>
              </p:cNvSpPr>
              <p:nvPr/>
            </p:nvSpPr>
            <p:spPr>
              <a:xfrm>
                <a:off x="262558" y="1130259"/>
                <a:ext cx="11458743" cy="5179855"/>
              </a:xfrm>
              <a:prstGeom prst="rect">
                <a:avLst/>
              </a:prstGeom>
              <a:blipFill rotWithShape="1">
                <a:blip r:embed="rId2"/>
                <a:stretch>
                  <a:fillRect l="-798" r="-851"/>
                </a:stretch>
              </a:blipFill>
            </p:spPr>
            <p:txBody>
              <a:bodyPr/>
              <a:lstStyle/>
              <a:p>
                <a:r>
                  <a:rPr lang="zh-CN" altLang="en-US">
                    <a:noFill/>
                  </a:rPr>
                  <a:t> </a:t>
                </a:r>
              </a:p>
            </p:txBody>
          </p:sp>
        </mc:Fallback>
      </mc:AlternateContent>
      <p:sp>
        <p:nvSpPr>
          <p:cNvPr id="9" name="矩形 8"/>
          <p:cNvSpPr/>
          <p:nvPr/>
        </p:nvSpPr>
        <p:spPr>
          <a:xfrm>
            <a:off x="7823398" y="3156514"/>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6" name="矩形 15"/>
          <p:cNvSpPr/>
          <p:nvPr/>
        </p:nvSpPr>
        <p:spPr>
          <a:xfrm>
            <a:off x="9342243" y="3826652"/>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7" name="矩形 16"/>
          <p:cNvSpPr/>
          <p:nvPr/>
        </p:nvSpPr>
        <p:spPr>
          <a:xfrm>
            <a:off x="8752904" y="4637790"/>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8" name="矩形 17"/>
          <p:cNvSpPr/>
          <p:nvPr/>
        </p:nvSpPr>
        <p:spPr>
          <a:xfrm>
            <a:off x="8536880" y="5543117"/>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2" name="矩形 11"/>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3" name="组合 12"/>
          <p:cNvGrpSpPr/>
          <p:nvPr/>
        </p:nvGrpSpPr>
        <p:grpSpPr>
          <a:xfrm>
            <a:off x="1" y="-2"/>
            <a:ext cx="1836949" cy="634848"/>
            <a:chOff x="0" y="-2"/>
            <a:chExt cx="1377891" cy="634701"/>
          </a:xfrm>
          <a:solidFill>
            <a:srgbClr val="FFC000"/>
          </a:solidFill>
        </p:grpSpPr>
        <p:sp>
          <p:nvSpPr>
            <p:cNvPr id="14" name="矩形 1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5" name="直角三角形 1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9" name="矩形 18"/>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20"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21" name="Rectangle 21">
            <a:hlinkClick r:id="rId3"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4"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5"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6"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7"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8"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9"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0"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9" grpId="0"/>
      <p:bldP spid="9" grpId="1"/>
      <p:bldP spid="16" grpId="0"/>
      <p:bldP spid="16" grpId="1"/>
      <p:bldP spid="17" grpId="0"/>
      <p:bldP spid="17" grpId="1"/>
      <p:bldP spid="18" grpId="0"/>
      <p:bldP spid="1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5264" y="1341562"/>
            <a:ext cx="11573330" cy="3570184"/>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cs typeface="Courier New"/>
              </a:rPr>
              <a:t>(5)2H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en-US" altLang="zh-CN" sz="2800" kern="100" dirty="0" smtClean="0">
                <a:latin typeface="Times New Roman"/>
                <a:ea typeface="华文细黑"/>
                <a:cs typeface="Courier New"/>
              </a:rPr>
              <a:t>)</a:t>
            </a:r>
            <a:r>
              <a:rPr lang="en-US" altLang="zh-CN" sz="2800" kern="100" dirty="0" smtClean="0">
                <a:latin typeface="宋体"/>
                <a:cs typeface="Courier New"/>
              </a:rPr>
              <a:t>	</a:t>
            </a:r>
            <a:r>
              <a:rPr lang="zh-CN"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571.6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200000"/>
              </a:lnSpc>
            </a:pPr>
            <a:r>
              <a:rPr lang="en-US" altLang="zh-CN" sz="2800" kern="100" dirty="0">
                <a:latin typeface="Times New Roman"/>
                <a:ea typeface="华文细黑"/>
              </a:rPr>
              <a:t>(6)500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30 </a:t>
            </a:r>
            <a:r>
              <a:rPr lang="en-US" altLang="zh-CN" sz="2800" kern="100" dirty="0" err="1">
                <a:latin typeface="Times New Roman"/>
                <a:ea typeface="华文细黑"/>
              </a:rPr>
              <a:t>MPa</a:t>
            </a:r>
            <a:r>
              <a:rPr lang="zh-CN" altLang="zh-CN" sz="2800" kern="100" dirty="0">
                <a:latin typeface="Times New Roman"/>
                <a:ea typeface="华文细黑"/>
                <a:cs typeface="Times New Roman"/>
              </a:rPr>
              <a:t>下，将</a:t>
            </a:r>
            <a:r>
              <a:rPr lang="en-US" altLang="zh-CN" sz="2800" kern="100" dirty="0">
                <a:latin typeface="Times New Roman"/>
                <a:ea typeface="华文细黑"/>
              </a:rPr>
              <a:t>0.5 </a:t>
            </a:r>
            <a:r>
              <a:rPr lang="en-US" altLang="zh-CN" sz="2800" kern="100" dirty="0" err="1">
                <a:latin typeface="Times New Roman"/>
                <a:ea typeface="华文细黑"/>
              </a:rPr>
              <a:t>mol</a:t>
            </a:r>
            <a:r>
              <a:rPr lang="en-US" altLang="zh-CN" sz="2800" kern="100" dirty="0">
                <a:latin typeface="Times New Roman"/>
                <a:ea typeface="华文细黑"/>
              </a:rPr>
              <a:t> 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和</a:t>
            </a:r>
            <a:r>
              <a:rPr lang="en-US" altLang="zh-CN" sz="2800" kern="100" dirty="0">
                <a:latin typeface="Times New Roman"/>
                <a:ea typeface="华文细黑"/>
              </a:rPr>
              <a:t>1.5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置于密闭容器中充分反应生成</a:t>
            </a:r>
            <a:r>
              <a:rPr lang="en-US" altLang="zh-CN" sz="2800" kern="100" dirty="0">
                <a:latin typeface="Times New Roman"/>
                <a:ea typeface="华文细黑"/>
              </a:rPr>
              <a:t>NH</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，放热</a:t>
            </a:r>
            <a:r>
              <a:rPr lang="en-US" altLang="zh-CN" sz="2800" kern="100" dirty="0">
                <a:latin typeface="Times New Roman"/>
                <a:ea typeface="华文细黑"/>
              </a:rPr>
              <a:t>19.3 kJ</a:t>
            </a:r>
            <a:r>
              <a:rPr lang="zh-CN" altLang="zh-CN" sz="2800" kern="100" dirty="0">
                <a:latin typeface="Times New Roman"/>
                <a:ea typeface="华文细黑"/>
                <a:cs typeface="Times New Roman"/>
              </a:rPr>
              <a:t>，其热化学方程式为</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smtClean="0">
                <a:latin typeface="Times New Roman"/>
                <a:ea typeface="华文细黑"/>
              </a:rPr>
              <a:t>)</a:t>
            </a:r>
            <a:endParaRPr lang="en-US" altLang="zh-CN" sz="800" kern="100" dirty="0" smtClean="0">
              <a:latin typeface="华文细黑"/>
              <a:ea typeface="华文细黑"/>
            </a:endParaRPr>
          </a:p>
          <a:p>
            <a:pPr>
              <a:lnSpc>
                <a:spcPct val="200000"/>
              </a:lnSpc>
            </a:pPr>
            <a:r>
              <a:rPr lang="en-US" altLang="zh-CN" sz="2800" kern="100" dirty="0" smtClean="0">
                <a:latin typeface="Times New Roman"/>
                <a:ea typeface="华文细黑"/>
              </a:rPr>
              <a:t>                        	        2NH</a:t>
            </a:r>
            <a:r>
              <a:rPr lang="en-US" altLang="zh-CN" sz="2800" kern="100" baseline="-25000" dirty="0" smtClean="0">
                <a:latin typeface="Times New Roman"/>
                <a:ea typeface="华文细黑"/>
              </a:rPr>
              <a:t>3</a:t>
            </a:r>
            <a:r>
              <a:rPr lang="en-US" altLang="zh-CN" sz="2800" kern="100" dirty="0" smtClean="0">
                <a:latin typeface="Times New Roman"/>
                <a:ea typeface="华文细黑"/>
              </a:rPr>
              <a:t>(g</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38.6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65422908"/>
              </p:ext>
            </p:extLst>
          </p:nvPr>
        </p:nvGraphicFramePr>
        <p:xfrm>
          <a:off x="334566" y="3905250"/>
          <a:ext cx="2981325" cy="1200150"/>
        </p:xfrm>
        <a:graphic>
          <a:graphicData uri="http://schemas.openxmlformats.org/presentationml/2006/ole">
            <mc:AlternateContent xmlns:mc="http://schemas.openxmlformats.org/markup-compatibility/2006">
              <mc:Choice xmlns:v="urn:schemas-microsoft-com:vml" Requires="v">
                <p:oleObj spid="_x0000_s285715" name="Document" r:id="rId4" imgW="2968727" imgH="1199610" progId="Word.Document.8">
                  <p:embed/>
                </p:oleObj>
              </mc:Choice>
              <mc:Fallback>
                <p:oleObj name="Document" r:id="rId4" imgW="2968727" imgH="1199610" progId="Word.Document.8">
                  <p:embed/>
                  <p:pic>
                    <p:nvPicPr>
                      <p:cNvPr id="0" name=""/>
                      <p:cNvPicPr/>
                      <p:nvPr/>
                    </p:nvPicPr>
                    <p:blipFill>
                      <a:blip r:embed="rId5"/>
                      <a:stretch>
                        <a:fillRect/>
                      </a:stretch>
                    </p:blipFill>
                    <p:spPr>
                      <a:xfrm>
                        <a:off x="334566" y="3905250"/>
                        <a:ext cx="2981325" cy="1200150"/>
                      </a:xfrm>
                      <a:prstGeom prst="rect">
                        <a:avLst/>
                      </a:prstGeom>
                    </p:spPr>
                  </p:pic>
                </p:oleObj>
              </mc:Fallback>
            </mc:AlternateContent>
          </a:graphicData>
        </a:graphic>
      </p:graphicFrame>
      <p:sp>
        <p:nvSpPr>
          <p:cNvPr id="8" name="矩形 7"/>
          <p:cNvSpPr/>
          <p:nvPr/>
        </p:nvSpPr>
        <p:spPr>
          <a:xfrm>
            <a:off x="8865497" y="1620883"/>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9" name="矩形 8"/>
          <p:cNvSpPr/>
          <p:nvPr/>
        </p:nvSpPr>
        <p:spPr>
          <a:xfrm>
            <a:off x="8668444" y="4190990"/>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6" name="Rectangle 21">
            <a:hlinkClick r:id="rId6"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7"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8"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9"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0"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11"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5" name="Rectangle 21">
            <a:hlinkClick r:id="rId12"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Rectangle 21">
            <a:hlinkClick r:id="rId13"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686310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8" grpId="0"/>
      <p:bldP spid="8" grpId="1"/>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370051"/>
            <a:ext cx="11458743"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实验测得：</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完全燃烧生成液态水，放出</a:t>
            </a:r>
            <a:r>
              <a:rPr lang="en-US" altLang="zh-CN" sz="2800" kern="100" dirty="0">
                <a:latin typeface="Times New Roman"/>
                <a:ea typeface="华文细黑"/>
                <a:cs typeface="Courier New"/>
              </a:rPr>
              <a:t>285.8 kJ</a:t>
            </a:r>
            <a:r>
              <a:rPr lang="zh-CN" altLang="zh-CN" sz="2800" kern="100" dirty="0">
                <a:latin typeface="Times New Roman"/>
                <a:ea typeface="华文细黑"/>
                <a:cs typeface="Times New Roman"/>
              </a:rPr>
              <a:t>的热量；</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完全燃烧生成液态水和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，放出</a:t>
            </a:r>
            <a:r>
              <a:rPr lang="en-US" altLang="zh-CN" sz="2800" kern="100" dirty="0">
                <a:latin typeface="Times New Roman"/>
                <a:ea typeface="华文细黑"/>
                <a:cs typeface="Courier New"/>
              </a:rPr>
              <a:t>890.3 kJ</a:t>
            </a:r>
            <a:r>
              <a:rPr lang="zh-CN" altLang="zh-CN" sz="2800" kern="100" dirty="0">
                <a:latin typeface="Times New Roman"/>
                <a:ea typeface="华文细黑"/>
                <a:cs typeface="Times New Roman"/>
              </a:rPr>
              <a:t>的热量。下列热化学方程式的书写正确的是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en-US" altLang="zh-CN" sz="2800" kern="100" dirty="0" smtClean="0">
                <a:latin typeface="Times New Roman"/>
                <a:ea typeface="华文细黑"/>
                <a:cs typeface="Courier New"/>
              </a:rPr>
              <a:t>)</a:t>
            </a:r>
            <a:r>
              <a:rPr lang="zh-CN" altLang="zh-CN" sz="2800" kern="100" dirty="0" smtClean="0">
                <a:latin typeface="宋体"/>
                <a:cs typeface="Courier New"/>
              </a:rPr>
              <a:t> </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890.3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en-US" altLang="zh-CN" sz="2800" kern="100" dirty="0" smtClean="0">
                <a:latin typeface="Times New Roman"/>
                <a:ea typeface="华文细黑"/>
                <a:cs typeface="Courier New"/>
              </a:rPr>
              <a:t>)</a:t>
            </a:r>
            <a:r>
              <a:rPr lang="zh-CN" altLang="zh-CN" sz="2800" kern="100" dirty="0" smtClean="0">
                <a:latin typeface="宋体"/>
                <a:cs typeface="Courier New"/>
              </a:rPr>
              <a:t> </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890.3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en-US" altLang="zh-CN" sz="2800" kern="100" dirty="0" smtClean="0">
                <a:latin typeface="Times New Roman"/>
                <a:ea typeface="华文细黑"/>
                <a:cs typeface="Courier New"/>
              </a:rPr>
              <a:t>)</a:t>
            </a:r>
            <a:r>
              <a:rPr lang="zh-CN" altLang="zh-CN" sz="2800" kern="100" dirty="0" smtClean="0">
                <a:latin typeface="宋体"/>
                <a:cs typeface="Courier New"/>
              </a:rPr>
              <a:t> </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890.3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en-US" altLang="zh-CN" sz="2800" kern="100" dirty="0" smtClean="0">
                <a:latin typeface="Times New Roman"/>
                <a:ea typeface="华文细黑"/>
                <a:cs typeface="Courier New"/>
              </a:rPr>
              <a:t>)</a:t>
            </a:r>
            <a:r>
              <a:rPr lang="zh-CN" altLang="zh-CN" sz="2800" kern="100" dirty="0" smtClean="0">
                <a:latin typeface="宋体"/>
                <a:cs typeface="Courier New"/>
              </a:rPr>
              <a:t> </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571.6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．仅有</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．仅有</a:t>
            </a:r>
            <a:r>
              <a:rPr lang="en-US" altLang="zh-CN" sz="2800" kern="100" dirty="0">
                <a:latin typeface="宋体"/>
                <a:ea typeface="华文细黑"/>
                <a:cs typeface="Times New Roman"/>
              </a:rPr>
              <a:t>②④</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．仅有</a:t>
            </a:r>
            <a:r>
              <a:rPr lang="en-US" altLang="zh-CN" sz="2800" kern="100" dirty="0">
                <a:latin typeface="宋体"/>
                <a:ea typeface="华文细黑"/>
                <a:cs typeface="Times New Roman"/>
              </a:rPr>
              <a:t>②③④</a:t>
            </a:r>
            <a:r>
              <a:rPr lang="en-US" altLang="zh-CN" sz="2800" kern="100" dirty="0">
                <a:latin typeface="Times New Roman"/>
                <a:ea typeface="华文细黑"/>
              </a:rPr>
              <a:t>  				D</a:t>
            </a:r>
            <a:r>
              <a:rPr lang="zh-CN" altLang="zh-CN" sz="2800" kern="100" dirty="0">
                <a:latin typeface="Times New Roman"/>
                <a:ea typeface="华文细黑"/>
                <a:cs typeface="Times New Roman"/>
              </a:rPr>
              <a:t>．全部符合要求</a:t>
            </a:r>
            <a:endParaRPr lang="zh-CN" altLang="zh-CN" sz="1050" kern="100" dirty="0">
              <a:latin typeface="宋体"/>
              <a:cs typeface="Courier New"/>
            </a:endParaRPr>
          </a:p>
        </p:txBody>
      </p:sp>
      <p:sp>
        <p:nvSpPr>
          <p:cNvPr id="3"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08596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62558" y="1147416"/>
            <a:ext cx="11458743" cy="3434506"/>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书写热化学方程式时要重点注意其与普通化学方程式不同的几点：</a:t>
            </a:r>
            <a:r>
              <a:rPr lang="en-US" altLang="zh-CN" sz="2800" kern="100" dirty="0">
                <a:latin typeface="Times New Roman"/>
                <a:ea typeface="华文细黑"/>
              </a:rPr>
              <a:t>(1)</a:t>
            </a:r>
            <a:r>
              <a:rPr lang="zh-CN" altLang="zh-CN" sz="2800" kern="100" dirty="0">
                <a:latin typeface="Times New Roman"/>
                <a:ea typeface="华文细黑"/>
                <a:cs typeface="Times New Roman"/>
              </a:rPr>
              <a:t>单位是</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，不是</a:t>
            </a:r>
            <a:r>
              <a:rPr lang="en-US" altLang="zh-CN" sz="2800" kern="100" dirty="0">
                <a:latin typeface="Times New Roman"/>
                <a:ea typeface="华文细黑"/>
              </a:rPr>
              <a:t>kJ</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数值，</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的数值要与方程式中计量系数保持一致；</a:t>
            </a:r>
            <a:r>
              <a:rPr lang="en-US" altLang="zh-CN" sz="2800" kern="100" dirty="0">
                <a:latin typeface="Times New Roman"/>
                <a:ea typeface="华文细黑"/>
              </a:rPr>
              <a:t>(3)</a:t>
            </a:r>
            <a:r>
              <a:rPr lang="zh-CN" altLang="zh-CN" sz="2800" kern="100" dirty="0">
                <a:latin typeface="Times New Roman"/>
                <a:ea typeface="华文细黑"/>
                <a:cs typeface="Times New Roman"/>
              </a:rPr>
              <a:t>符号，吸热用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，放热用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。仅</a:t>
            </a:r>
            <a:r>
              <a:rPr lang="en-US" altLang="zh-CN" sz="2800" kern="100" dirty="0">
                <a:latin typeface="宋体"/>
                <a:ea typeface="华文细黑"/>
                <a:cs typeface="Times New Roman"/>
              </a:rPr>
              <a:t>②④</a:t>
            </a:r>
            <a:r>
              <a:rPr lang="zh-CN" altLang="zh-CN" sz="2800" kern="100" dirty="0">
                <a:latin typeface="Times New Roman"/>
                <a:ea typeface="华文细黑"/>
                <a:cs typeface="Times New Roman"/>
              </a:rPr>
              <a:t>符合要求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151579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62558" y="261442"/>
                <a:ext cx="11458743" cy="64752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下列热化学方程式正确的是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表示硫的燃烧热的热化学方程式</a:t>
                </a:r>
                <a:r>
                  <a:rPr lang="en-US" altLang="zh-CN" sz="2800" kern="100" dirty="0">
                    <a:latin typeface="Times New Roman"/>
                    <a:ea typeface="华文细黑"/>
                    <a:cs typeface="Courier New"/>
                  </a:rPr>
                  <a:t>S(s)</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3</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315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表示中和热的热化学方程式</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zh-CN" altLang="en-US" sz="2800"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表示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燃烧热的热化学方程式</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i="1" kern="100">
                            <a:latin typeface="Cambria Math"/>
                            <a:ea typeface="华文细黑"/>
                            <a:cs typeface="Times New Roman"/>
                          </a:rPr>
                          <m:t>2</m:t>
                        </m:r>
                      </m:den>
                    </m:f>
                    <m:r>
                      <a:rPr lang="en-US" altLang="zh-CN" sz="2800" i="1" kern="100">
                        <a:latin typeface="Cambria Math"/>
                        <a:ea typeface="华文细黑"/>
                        <a:cs typeface="Times New Roman"/>
                      </a:rPr>
                      <m:t> </m:t>
                    </m:r>
                  </m:oMath>
                </a14:m>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241.8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表示</a:t>
                </a:r>
                <a:r>
                  <a:rPr lang="en-US" altLang="zh-CN" sz="2800" kern="100" dirty="0">
                    <a:latin typeface="Times New Roman"/>
                    <a:ea typeface="华文细黑"/>
                  </a:rPr>
                  <a:t>CO</a:t>
                </a:r>
                <a:r>
                  <a:rPr lang="zh-CN" altLang="zh-CN" sz="2800" kern="100" dirty="0">
                    <a:latin typeface="Times New Roman"/>
                    <a:ea typeface="华文细黑"/>
                    <a:cs typeface="Times New Roman"/>
                  </a:rPr>
                  <a:t>燃烧热的热化学方程式</a:t>
                </a:r>
                <a:r>
                  <a:rPr lang="en-US" altLang="zh-CN" sz="2800" kern="100" dirty="0">
                    <a:latin typeface="Times New Roman"/>
                    <a:ea typeface="华文细黑"/>
                  </a:rPr>
                  <a:t>2CO(g)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=2CO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ct val="150000"/>
                  </a:lnSpc>
                </a:pPr>
                <a:r>
                  <a:rPr lang="zh-CN" altLang="en-US" sz="2800" kern="100" dirty="0" smtClean="0">
                    <a:latin typeface="Times New Roman"/>
                    <a:ea typeface="华文细黑"/>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566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b="1" kern="100" dirty="0">
                  <a:solidFill>
                    <a:schemeClr val="accent6">
                      <a:lumMod val="75000"/>
                    </a:schemeClr>
                  </a:solidFill>
                  <a:latin typeface="Times New Roman"/>
                  <a:ea typeface="华文细黑"/>
                  <a:cs typeface="Courier New"/>
                </a:endParaRPr>
              </a:p>
            </p:txBody>
          </p:sp>
        </mc:Choice>
        <mc:Fallback xmlns="">
          <p:sp>
            <p:nvSpPr>
              <p:cNvPr id="3" name="矩形 2"/>
              <p:cNvSpPr>
                <a:spLocks noRot="1" noChangeAspect="1" noMove="1" noResize="1" noEditPoints="1" noAdjustHandles="1" noChangeArrowheads="1" noChangeShapeType="1" noTextEdit="1"/>
              </p:cNvSpPr>
              <p:nvPr/>
            </p:nvSpPr>
            <p:spPr>
              <a:xfrm>
                <a:off x="262558" y="261442"/>
                <a:ext cx="11458743" cy="6475210"/>
              </a:xfrm>
              <a:prstGeom prst="rect">
                <a:avLst/>
              </a:prstGeom>
              <a:blipFill rotWithShape="1">
                <a:blip r:embed="rId2"/>
                <a:stretch>
                  <a:fillRect l="-798" b="-188"/>
                </a:stretch>
              </a:blipFill>
            </p:spPr>
            <p:txBody>
              <a:bodyPr/>
              <a:lstStyle/>
              <a:p>
                <a:r>
                  <a:rPr lang="zh-CN" altLang="en-US">
                    <a:noFill/>
                  </a:rPr>
                  <a:t> </a:t>
                </a:r>
              </a:p>
            </p:txBody>
          </p:sp>
        </mc:Fallback>
      </mc:AlternateContent>
      <p:sp>
        <p:nvSpPr>
          <p:cNvPr id="2" name="矩形 1"/>
          <p:cNvSpPr/>
          <p:nvPr/>
        </p:nvSpPr>
        <p:spPr>
          <a:xfrm>
            <a:off x="5087094" y="424508"/>
            <a:ext cx="423514"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rPr>
              <a:t>B</a:t>
            </a:r>
            <a:endParaRPr lang="zh-CN" altLang="en-US" sz="2800" b="1" kern="100" dirty="0">
              <a:solidFill>
                <a:schemeClr val="accent6">
                  <a:lumMod val="75000"/>
                </a:schemeClr>
              </a:solidFill>
              <a:latin typeface="Times New Roman"/>
              <a:ea typeface="华文细黑"/>
            </a:endParaRPr>
          </a:p>
        </p:txBody>
      </p:sp>
      <p:sp>
        <p:nvSpPr>
          <p:cNvPr id="4" name="Rectangle 21">
            <a:hlinkClick r:id="rId3"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7"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8"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9"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0"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97413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1952" y="333450"/>
            <a:ext cx="5594801" cy="797654"/>
          </a:xfrm>
          <a:prstGeom prst="rect">
            <a:avLst/>
          </a:prstGeom>
        </p:spPr>
        <p:txBody>
          <a:bodyPr wrap="none">
            <a:spAutoFit/>
          </a:bodyPr>
          <a:lstStyle/>
          <a:p>
            <a:pPr algn="just">
              <a:lnSpc>
                <a:spcPts val="5500"/>
              </a:lnSpc>
              <a:spcAft>
                <a:spcPts val="0"/>
              </a:spcAft>
              <a:tabLst>
                <a:tab pos="1890395" algn="l"/>
              </a:tabLst>
            </a:pPr>
            <a:r>
              <a:rPr lang="zh-CN" altLang="en-US" sz="2800" b="1" kern="100" dirty="0">
                <a:solidFill>
                  <a:srgbClr val="0000FF"/>
                </a:solidFill>
                <a:latin typeface="Times New Roman"/>
                <a:cs typeface="Times New Roman"/>
              </a:rPr>
              <a:t>题</a:t>
            </a:r>
            <a:r>
              <a:rPr lang="zh-CN" altLang="en-US" sz="2800" b="1" kern="100" dirty="0" smtClean="0">
                <a:solidFill>
                  <a:srgbClr val="0000FF"/>
                </a:solidFill>
                <a:latin typeface="Times New Roman"/>
                <a:cs typeface="Times New Roman"/>
              </a:rPr>
              <a:t>组二</a:t>
            </a:r>
            <a:r>
              <a:rPr lang="zh-CN" altLang="en-US" sz="2800" b="1" kern="100" dirty="0">
                <a:solidFill>
                  <a:srgbClr val="0000FF"/>
                </a:solidFill>
                <a:latin typeface="Times New Roman"/>
                <a:cs typeface="Times New Roman"/>
              </a:rPr>
              <a:t>　多角度书写</a:t>
            </a:r>
            <a:r>
              <a:rPr lang="zh-CN" altLang="en-US" sz="2800" b="1" kern="100" dirty="0" smtClean="0">
                <a:solidFill>
                  <a:srgbClr val="0000FF"/>
                </a:solidFill>
                <a:latin typeface="Times New Roman"/>
                <a:cs typeface="Times New Roman"/>
              </a:rPr>
              <a:t>热化学方程式</a:t>
            </a:r>
            <a:endParaRPr lang="zh-CN" altLang="zh-CN" sz="2800" kern="100" dirty="0">
              <a:latin typeface="宋体"/>
              <a:cs typeface="Courier New"/>
            </a:endParaRPr>
          </a:p>
        </p:txBody>
      </p:sp>
      <p:sp>
        <p:nvSpPr>
          <p:cNvPr id="5" name="矩形 4"/>
          <p:cNvSpPr/>
          <p:nvPr/>
        </p:nvSpPr>
        <p:spPr>
          <a:xfrm>
            <a:off x="262558" y="1094716"/>
            <a:ext cx="11458743" cy="400107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角度一　依据反应事实书写热化学方程式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依据</a:t>
            </a:r>
            <a:r>
              <a:rPr lang="zh-CN" altLang="zh-CN" sz="2800" kern="100" dirty="0">
                <a:latin typeface="Times New Roman"/>
                <a:ea typeface="华文细黑"/>
                <a:cs typeface="Times New Roman"/>
              </a:rPr>
              <a:t>事实，写出下列反应的热化学方程式。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(1)SiH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是一种无色气体，遇到空气能发生爆炸性自燃，生成</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和液态</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。已知室温下</a:t>
            </a:r>
            <a:r>
              <a:rPr lang="en-US" altLang="zh-CN" sz="2800" kern="100" dirty="0">
                <a:latin typeface="Times New Roman"/>
                <a:ea typeface="华文细黑"/>
                <a:cs typeface="Courier New"/>
              </a:rPr>
              <a:t>2 g SiH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自燃放出热量</a:t>
            </a:r>
            <a:r>
              <a:rPr lang="en-US" altLang="zh-CN" sz="2800" kern="100" dirty="0">
                <a:latin typeface="Times New Roman"/>
                <a:ea typeface="华文细黑"/>
                <a:cs typeface="Courier New"/>
              </a:rPr>
              <a:t>89.2 kJ</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自燃的热化学方程式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rPr>
              <a:t>________________________________________________________</a:t>
            </a:r>
          </a:p>
          <a:p>
            <a:pPr algn="just">
              <a:lnSpc>
                <a:spcPct val="150000"/>
              </a:lnSpc>
              <a:spcAft>
                <a:spcPts val="0"/>
              </a:spcAft>
            </a:pPr>
            <a:r>
              <a:rPr lang="en-US" altLang="zh-CN" sz="2800" kern="100" dirty="0">
                <a:latin typeface="Times New Roman"/>
                <a:ea typeface="华文细黑"/>
              </a:rPr>
              <a:t>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37341" y="4990609"/>
            <a:ext cx="11805954" cy="1247497"/>
          </a:xfrm>
          <a:prstGeom prst="rect">
            <a:avLst/>
          </a:prstGeom>
        </p:spPr>
        <p:txBody>
          <a:bodyPr wrap="square" lIns="121898" tIns="60948" rIns="121898" bIns="60948">
            <a:spAutoFit/>
          </a:bodyPr>
          <a:lstStyle/>
          <a:p>
            <a:pPr algn="just">
              <a:lnSpc>
                <a:spcPct val="150000"/>
              </a:lnSpc>
              <a:spcAft>
                <a:spcPts val="0"/>
              </a:spcAft>
            </a:pPr>
            <a:r>
              <a:rPr lang="zh-CN" altLang="zh-CN" sz="2600" b="1" kern="100" dirty="0">
                <a:solidFill>
                  <a:srgbClr val="0000FF"/>
                </a:solidFill>
                <a:latin typeface="Times New Roman"/>
                <a:cs typeface="Times New Roman"/>
              </a:rPr>
              <a:t>解析　</a:t>
            </a:r>
            <a:r>
              <a:rPr lang="en-US" altLang="zh-CN" sz="2600" kern="100" dirty="0" smtClean="0">
                <a:latin typeface="Times New Roman"/>
                <a:ea typeface="华文细黑"/>
              </a:rPr>
              <a:t>2 </a:t>
            </a:r>
            <a:r>
              <a:rPr lang="en-US" altLang="zh-CN" sz="2600" kern="100" dirty="0">
                <a:latin typeface="Times New Roman"/>
                <a:ea typeface="华文细黑"/>
              </a:rPr>
              <a:t>g SiH</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自燃放出热量</a:t>
            </a:r>
            <a:r>
              <a:rPr lang="en-US" altLang="zh-CN" sz="2600" kern="100" dirty="0">
                <a:latin typeface="Times New Roman"/>
                <a:ea typeface="华文细黑"/>
              </a:rPr>
              <a:t>89.2 kJ,1 </a:t>
            </a:r>
            <a:r>
              <a:rPr lang="en-US" altLang="zh-CN" sz="2600" kern="100" dirty="0" err="1">
                <a:latin typeface="Times New Roman"/>
                <a:ea typeface="华文细黑"/>
              </a:rPr>
              <a:t>mol</a:t>
            </a:r>
            <a:r>
              <a:rPr lang="en-US" altLang="zh-CN" sz="2600" kern="100" dirty="0">
                <a:latin typeface="Times New Roman"/>
                <a:ea typeface="华文细黑"/>
              </a:rPr>
              <a:t> SiH</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自燃放出热量</a:t>
            </a:r>
            <a:r>
              <a:rPr lang="en-US" altLang="zh-CN" sz="2600" kern="100" dirty="0">
                <a:latin typeface="Times New Roman"/>
                <a:ea typeface="华文细黑"/>
              </a:rPr>
              <a:t>1 427.2 kJ</a:t>
            </a:r>
            <a:r>
              <a:rPr lang="zh-CN" altLang="zh-CN" sz="2600" kern="100" dirty="0">
                <a:latin typeface="Times New Roman"/>
                <a:ea typeface="华文细黑"/>
                <a:cs typeface="Times New Roman"/>
              </a:rPr>
              <a:t>，故热化学方程式为</a:t>
            </a:r>
            <a:r>
              <a:rPr lang="en-US" altLang="zh-CN" sz="2600" kern="100" dirty="0">
                <a:latin typeface="Times New Roman"/>
                <a:ea typeface="华文细黑"/>
              </a:rPr>
              <a:t>SiH</a:t>
            </a:r>
            <a:r>
              <a:rPr lang="en-US" altLang="zh-CN" sz="2600" kern="100" baseline="-25000" dirty="0">
                <a:latin typeface="Times New Roman"/>
                <a:ea typeface="华文细黑"/>
              </a:rPr>
              <a:t>4</a:t>
            </a:r>
            <a:r>
              <a:rPr lang="en-US" altLang="zh-CN" sz="2600" kern="100" dirty="0">
                <a:latin typeface="Times New Roman"/>
                <a:ea typeface="华文细黑"/>
              </a:rPr>
              <a:t>(g)</a:t>
            </a:r>
            <a:r>
              <a:rPr lang="zh-CN" altLang="zh-CN" sz="2600" kern="100" dirty="0">
                <a:latin typeface="Times New Roman"/>
                <a:ea typeface="华文细黑"/>
                <a:cs typeface="Times New Roman"/>
              </a:rPr>
              <a:t>＋</a:t>
            </a:r>
            <a:r>
              <a:rPr lang="en-US" altLang="zh-CN" sz="2600" kern="100" dirty="0">
                <a:latin typeface="Times New Roman"/>
                <a:ea typeface="华文细黑"/>
              </a:rPr>
              <a:t>2O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=SiO</a:t>
            </a:r>
            <a:r>
              <a:rPr lang="en-US" altLang="zh-CN" sz="2600" kern="100" baseline="-25000" dirty="0">
                <a:latin typeface="Times New Roman"/>
                <a:ea typeface="华文细黑"/>
              </a:rPr>
              <a:t>2</a:t>
            </a:r>
            <a:r>
              <a:rPr lang="en-US" altLang="zh-CN" sz="2600" kern="100" dirty="0">
                <a:latin typeface="Times New Roman"/>
                <a:ea typeface="华文细黑"/>
              </a:rPr>
              <a:t>(s)</a:t>
            </a:r>
            <a:r>
              <a:rPr lang="zh-CN" altLang="zh-CN" sz="2600" kern="100" dirty="0">
                <a:latin typeface="Times New Roman"/>
                <a:ea typeface="华文细黑"/>
                <a:cs typeface="Times New Roman"/>
              </a:rPr>
              <a:t>＋</a:t>
            </a:r>
            <a:r>
              <a:rPr lang="en-US" altLang="zh-CN" sz="2600" kern="100" dirty="0">
                <a:latin typeface="Times New Roman"/>
                <a:ea typeface="华文细黑"/>
              </a:rPr>
              <a:t>2H</a:t>
            </a:r>
            <a:r>
              <a:rPr lang="en-US" altLang="zh-CN" sz="2600" kern="100" baseline="-25000" dirty="0">
                <a:latin typeface="Times New Roman"/>
                <a:ea typeface="华文细黑"/>
              </a:rPr>
              <a:t>2</a:t>
            </a:r>
            <a:r>
              <a:rPr lang="en-US" altLang="zh-CN" sz="2600" kern="100" dirty="0">
                <a:latin typeface="Times New Roman"/>
                <a:ea typeface="华文细黑"/>
              </a:rPr>
              <a:t>O(l)</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zh-CN" altLang="zh-CN" sz="2600" kern="100" dirty="0">
                <a:latin typeface="Times New Roman"/>
                <a:ea typeface="华文细黑"/>
                <a:cs typeface="Times New Roman"/>
              </a:rPr>
              <a:t>＝－</a:t>
            </a:r>
            <a:r>
              <a:rPr lang="en-US" altLang="zh-CN" sz="2600" kern="100" dirty="0">
                <a:latin typeface="Times New Roman"/>
                <a:ea typeface="华文细黑"/>
              </a:rPr>
              <a:t>1 427.2 </a:t>
            </a:r>
            <a:r>
              <a:rPr lang="en-US" altLang="zh-CN" sz="2600" kern="100" dirty="0" err="1">
                <a:latin typeface="Times New Roman"/>
                <a:ea typeface="华文细黑"/>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7" name="矩形 6"/>
          <p:cNvSpPr/>
          <p:nvPr/>
        </p:nvSpPr>
        <p:spPr>
          <a:xfrm>
            <a:off x="463724" y="3629540"/>
            <a:ext cx="7003545" cy="1307089"/>
          </a:xfrm>
          <a:prstGeom prst="rect">
            <a:avLst/>
          </a:prstGeom>
        </p:spPr>
        <p:txBody>
          <a:bodyPr>
            <a:spAutoFit/>
          </a:bodyPr>
          <a:lstStyle/>
          <a:p>
            <a:pPr algn="just">
              <a:lnSpc>
                <a:spcPct val="150000"/>
              </a:lnSpc>
              <a:spcAft>
                <a:spcPts val="0"/>
              </a:spcAft>
            </a:pPr>
            <a:r>
              <a:rPr lang="en-US" altLang="zh-CN" sz="2800" kern="100" dirty="0" smtClean="0">
                <a:solidFill>
                  <a:schemeClr val="accent6">
                    <a:lumMod val="75000"/>
                  </a:schemeClr>
                </a:solidFill>
                <a:latin typeface="Times New Roman"/>
                <a:ea typeface="华文细黑"/>
                <a:cs typeface="Courier New"/>
              </a:rPr>
              <a:t>        SiH</a:t>
            </a:r>
            <a:r>
              <a:rPr lang="en-US" altLang="zh-CN" sz="2800" kern="100" baseline="-25000" dirty="0" smtClean="0">
                <a:solidFill>
                  <a:schemeClr val="accent6">
                    <a:lumMod val="75000"/>
                  </a:schemeClr>
                </a:solidFill>
                <a:latin typeface="Times New Roman"/>
                <a:ea typeface="华文细黑"/>
                <a:cs typeface="Courier New"/>
              </a:rPr>
              <a:t>4</a:t>
            </a:r>
            <a:r>
              <a:rPr lang="en-US" altLang="zh-CN" sz="2800" kern="100" dirty="0" smtClean="0">
                <a:solidFill>
                  <a:schemeClr val="accent6">
                    <a:lumMod val="75000"/>
                  </a:schemeClr>
                </a:solidFill>
                <a:latin typeface="Times New Roman"/>
                <a:ea typeface="华文细黑"/>
                <a:cs typeface="Courier New"/>
              </a:rPr>
              <a:t>(g</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=SiO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O(l)</a:t>
            </a:r>
            <a:endParaRPr lang="zh-CN" altLang="zh-CN" sz="2800" kern="100" dirty="0">
              <a:solidFill>
                <a:schemeClr val="accent6">
                  <a:lumMod val="75000"/>
                </a:schemeClr>
              </a:solidFill>
              <a:latin typeface="宋体"/>
              <a:cs typeface="Courier New"/>
            </a:endParaRPr>
          </a:p>
          <a:p>
            <a:pPr>
              <a:lnSpc>
                <a:spcPct val="150000"/>
              </a:lnSpc>
            </a:pP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1 427.2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01187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087" y="941336"/>
            <a:ext cx="11458743" cy="4647402"/>
          </a:xfrm>
          <a:prstGeom prst="rect">
            <a:avLst/>
          </a:prstGeom>
        </p:spPr>
        <p:txBody>
          <a:bodyPr wrap="square" lIns="121898" tIns="60948" rIns="121898" bIns="60948">
            <a:spAutoFit/>
          </a:bodyPr>
          <a:lstStyle/>
          <a:p>
            <a:pPr algn="just">
              <a:lnSpc>
                <a:spcPct val="17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下，一定质量的无水乙醇完全燃烧时放出热量</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 kJ</a:t>
            </a:r>
            <a:r>
              <a:rPr lang="zh-CN" altLang="zh-CN" sz="2800" kern="100" dirty="0">
                <a:latin typeface="Times New Roman"/>
                <a:ea typeface="华文细黑"/>
                <a:cs typeface="Times New Roman"/>
              </a:rPr>
              <a:t>，其燃烧生成的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用过量饱和石灰水吸收可得</a:t>
            </a:r>
            <a:r>
              <a:rPr lang="en-US" altLang="zh-CN" sz="2800" kern="100" dirty="0">
                <a:latin typeface="Times New Roman"/>
                <a:ea typeface="华文细黑"/>
                <a:cs typeface="Courier New"/>
              </a:rPr>
              <a:t>100 g 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沉淀，则乙醇燃烧的热化学方程式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rPr>
              <a:t>__________________________________________</a:t>
            </a:r>
          </a:p>
          <a:p>
            <a:pPr algn="just">
              <a:lnSpc>
                <a:spcPct val="175000"/>
              </a:lnSpc>
              <a:spcAft>
                <a:spcPts val="0"/>
              </a:spcAft>
            </a:pPr>
            <a:r>
              <a:rPr lang="en-US" altLang="zh-CN" sz="2800" kern="100" dirty="0" smtClean="0">
                <a:latin typeface="Times New Roman"/>
                <a:ea typeface="华文细黑"/>
              </a:rPr>
              <a:t>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根据碳原子守恒有：</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H</a:t>
            </a:r>
            <a:r>
              <a:rPr lang="en-US" altLang="zh-CN" sz="2800" kern="100" baseline="-25000" dirty="0">
                <a:latin typeface="Times New Roman"/>
                <a:ea typeface="华文细黑"/>
              </a:rPr>
              <a:t>5</a:t>
            </a:r>
            <a:r>
              <a:rPr lang="en-US" altLang="zh-CN" sz="2800" kern="100" dirty="0">
                <a:latin typeface="Times New Roman"/>
                <a:ea typeface="华文细黑"/>
              </a:rPr>
              <a:t>OH</a:t>
            </a:r>
            <a:r>
              <a:rPr lang="zh-CN" altLang="zh-CN" sz="2800" kern="100" dirty="0">
                <a:latin typeface="Times New Roman"/>
                <a:ea typeface="华文细黑"/>
                <a:cs typeface="Times New Roman"/>
              </a:rPr>
              <a:t>～</a:t>
            </a:r>
            <a:r>
              <a:rPr lang="en-US" altLang="zh-CN" sz="2800" kern="100" dirty="0">
                <a:latin typeface="Times New Roman"/>
                <a:ea typeface="华文细黑"/>
              </a:rPr>
              <a:t>2CO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2CaCO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。生成</a:t>
            </a:r>
            <a:r>
              <a:rPr lang="en-US" altLang="zh-CN" sz="2800" kern="100" dirty="0">
                <a:latin typeface="Times New Roman"/>
                <a:ea typeface="华文细黑"/>
              </a:rPr>
              <a:t>100 g CaCO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沉淀，则消耗的</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H</a:t>
            </a:r>
            <a:r>
              <a:rPr lang="en-US" altLang="zh-CN" sz="2800" kern="100" baseline="-25000" dirty="0">
                <a:latin typeface="Times New Roman"/>
                <a:ea typeface="华文细黑"/>
              </a:rPr>
              <a:t>5</a:t>
            </a:r>
            <a:r>
              <a:rPr lang="en-US" altLang="zh-CN" sz="2800" kern="100" dirty="0">
                <a:latin typeface="Times New Roman"/>
                <a:ea typeface="华文细黑"/>
              </a:rPr>
              <a:t>OH</a:t>
            </a:r>
            <a:r>
              <a:rPr lang="zh-CN" altLang="zh-CN" sz="2800" kern="100" dirty="0">
                <a:latin typeface="Times New Roman"/>
                <a:ea typeface="华文细黑"/>
                <a:cs typeface="Times New Roman"/>
              </a:rPr>
              <a:t>为</a:t>
            </a:r>
            <a:r>
              <a:rPr lang="en-US" altLang="zh-CN" sz="2800" kern="100" dirty="0">
                <a:latin typeface="Times New Roman"/>
                <a:ea typeface="华文细黑"/>
              </a:rPr>
              <a:t>0.5 </a:t>
            </a:r>
            <a:r>
              <a:rPr lang="en-US" altLang="zh-CN" sz="2800" kern="100" dirty="0" err="1">
                <a:latin typeface="Times New Roman"/>
                <a:ea typeface="华文细黑"/>
              </a:rPr>
              <a:t>mol</a:t>
            </a:r>
            <a:r>
              <a:rPr lang="zh-CN" altLang="zh-CN" sz="2800" kern="100" dirty="0">
                <a:latin typeface="Times New Roman"/>
                <a:ea typeface="华文细黑"/>
                <a:cs typeface="Times New Roman"/>
              </a:rPr>
              <a:t>，据此可写出反应的热化学方程式。</a:t>
            </a:r>
            <a:endParaRPr lang="zh-CN" altLang="zh-CN" sz="2800" kern="100" dirty="0">
              <a:latin typeface="宋体"/>
              <a:cs typeface="Courier New"/>
            </a:endParaRPr>
          </a:p>
        </p:txBody>
      </p:sp>
      <p:sp>
        <p:nvSpPr>
          <p:cNvPr id="3" name="矩形 2"/>
          <p:cNvSpPr/>
          <p:nvPr/>
        </p:nvSpPr>
        <p:spPr>
          <a:xfrm>
            <a:off x="262558" y="2421682"/>
            <a:ext cx="11458743"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chemeClr val="accent6">
                    <a:lumMod val="75000"/>
                  </a:schemeClr>
                </a:solidFill>
                <a:latin typeface="Times New Roman"/>
                <a:ea typeface="华文细黑"/>
                <a:cs typeface="Courier New"/>
              </a:rPr>
              <a:t>			    C</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H</a:t>
            </a:r>
            <a:r>
              <a:rPr lang="en-US" altLang="zh-CN" sz="2800" kern="100" baseline="-25000" dirty="0" smtClean="0">
                <a:solidFill>
                  <a:schemeClr val="accent6">
                    <a:lumMod val="75000"/>
                  </a:schemeClr>
                </a:solidFill>
                <a:latin typeface="Times New Roman"/>
                <a:ea typeface="华文细黑"/>
                <a:cs typeface="Courier New"/>
              </a:rPr>
              <a:t>5</a:t>
            </a:r>
            <a:r>
              <a:rPr lang="en-US" altLang="zh-CN" sz="2800" kern="100" dirty="0" smtClean="0">
                <a:solidFill>
                  <a:schemeClr val="accent6">
                    <a:lumMod val="75000"/>
                  </a:schemeClr>
                </a:solidFill>
                <a:latin typeface="Times New Roman"/>
                <a:ea typeface="华文细黑"/>
                <a:cs typeface="Courier New"/>
              </a:rPr>
              <a:t>OH(l</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=2CO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O(l)</a:t>
            </a:r>
            <a:endParaRPr lang="zh-CN" altLang="zh-CN" sz="2800" kern="100" dirty="0">
              <a:solidFill>
                <a:schemeClr val="accent6">
                  <a:lumMod val="75000"/>
                </a:schemeClr>
              </a:solidFill>
              <a:latin typeface="宋体"/>
              <a:cs typeface="Courier New"/>
            </a:endParaRPr>
          </a:p>
          <a:p>
            <a:pPr>
              <a:lnSpc>
                <a:spcPct val="150000"/>
              </a:lnSpc>
            </a:pP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a:t>
            </a:r>
            <a:r>
              <a:rPr lang="en-US" altLang="zh-CN" sz="2800" i="1" kern="100" dirty="0">
                <a:solidFill>
                  <a:schemeClr val="accent6">
                    <a:lumMod val="75000"/>
                  </a:schemeClr>
                </a:solidFill>
                <a:latin typeface="Times New Roman"/>
                <a:ea typeface="华文细黑"/>
              </a:rPr>
              <a:t>Q</a:t>
            </a:r>
            <a:r>
              <a:rPr lang="en-US" altLang="zh-CN" sz="2800" kern="100" dirty="0">
                <a:solidFill>
                  <a:schemeClr val="accent6">
                    <a:lumMod val="75000"/>
                  </a:schemeClr>
                </a:solidFill>
                <a:latin typeface="Times New Roman"/>
                <a:ea typeface="华文细黑"/>
              </a:rPr>
              <a:t>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5262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
                                            <p:txEl>
                                              <p:pRg st="2" end="2"/>
                                            </p:txEl>
                                          </p:spTgt>
                                        </p:tgtEl>
                                      </p:cBhvr>
                                    </p:animEffect>
                                    <p:set>
                                      <p:cBhvr>
                                        <p:cTn id="17" dur="1" fill="hold">
                                          <p:stCondLst>
                                            <p:cond delay="499"/>
                                          </p:stCondLst>
                                        </p:cTn>
                                        <p:tgtEl>
                                          <p:spTgt spid="2">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2" grpId="0" uiExpand="1" build="allAtOnce"/>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94408" y="1438539"/>
            <a:ext cx="11388152" cy="4431958"/>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smtClean="0">
                <a:latin typeface="Times New Roman"/>
                <a:ea typeface="华文细黑"/>
                <a:cs typeface="Courier New"/>
              </a:rPr>
              <a:t>1</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化学反应</a:t>
            </a:r>
            <a:r>
              <a:rPr lang="zh-CN" altLang="zh-CN" sz="2800" kern="100" dirty="0">
                <a:latin typeface="Times New Roman"/>
                <a:ea typeface="华文细黑"/>
                <a:cs typeface="Times New Roman"/>
              </a:rPr>
              <a:t>中的能量变化</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化学反应中的两大变化</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变化和</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化学反应中的两大守恒</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守恒和</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守恒</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20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化学反应中的能量转化形式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光能、电能等。通常主要表现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变化。</a:t>
            </a:r>
            <a:endParaRPr lang="zh-CN" altLang="zh-CN" sz="2800" kern="100" dirty="0">
              <a:effectLst/>
              <a:latin typeface="宋体"/>
              <a:cs typeface="Courier New"/>
            </a:endParaRPr>
          </a:p>
        </p:txBody>
      </p:sp>
      <p:sp>
        <p:nvSpPr>
          <p:cNvPr id="2" name="矩形 1"/>
          <p:cNvSpPr/>
          <p:nvPr/>
        </p:nvSpPr>
        <p:spPr>
          <a:xfrm>
            <a:off x="4697864" y="2402632"/>
            <a:ext cx="902811" cy="661015"/>
          </a:xfrm>
          <a:prstGeom prst="rect">
            <a:avLst/>
          </a:prstGeom>
        </p:spPr>
        <p:txBody>
          <a:bodyPr wrap="none">
            <a:spAutoFit/>
          </a:bodyPr>
          <a:lstStyle/>
          <a:p>
            <a:pPr>
              <a:lnSpc>
                <a:spcPct val="150000"/>
              </a:lnSpc>
              <a:spcBef>
                <a:spcPct val="0"/>
              </a:spcBef>
            </a:pPr>
            <a:r>
              <a:rPr lang="zh-CN" altLang="zh-CN" sz="2800" kern="100" dirty="0">
                <a:solidFill>
                  <a:srgbClr val="0000FF"/>
                </a:solidFill>
                <a:latin typeface="Times New Roman"/>
                <a:ea typeface="华文细黑"/>
                <a:cs typeface="Times New Roman"/>
              </a:rPr>
              <a:t>物质</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6815286" y="252226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能量</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4678814" y="3357786"/>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质量</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6839054" y="336300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能量</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5356076" y="421224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热能</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738039" y="509550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热量</a:t>
            </a:r>
            <a:endParaRPr lang="zh-CN" altLang="en-US" sz="2800" kern="100" dirty="0">
              <a:solidFill>
                <a:srgbClr val="0000FF"/>
              </a:solidFill>
              <a:latin typeface="Times New Roman"/>
              <a:ea typeface="华文细黑"/>
              <a:cs typeface="Times New Roman"/>
            </a:endParaRPr>
          </a:p>
        </p:txBody>
      </p:sp>
      <p:sp>
        <p:nvSpPr>
          <p:cNvPr id="26" name="矩形 25"/>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27" name="组合 26"/>
          <p:cNvGrpSpPr/>
          <p:nvPr/>
        </p:nvGrpSpPr>
        <p:grpSpPr>
          <a:xfrm>
            <a:off x="1" y="-2"/>
            <a:ext cx="1836949" cy="634848"/>
            <a:chOff x="0" y="-2"/>
            <a:chExt cx="1377891" cy="634701"/>
          </a:xfrm>
          <a:solidFill>
            <a:srgbClr val="FFC000"/>
          </a:solidFill>
        </p:grpSpPr>
        <p:sp>
          <p:nvSpPr>
            <p:cNvPr id="28" name="矩形 2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29" name="直角三角形 2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30" name="矩形 29"/>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31"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087" y="5013970"/>
            <a:ext cx="11458743"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由图可知，生成物总能量高于反应物总能量，故该反应为吸热反应，</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pic>
        <p:nvPicPr>
          <p:cNvPr id="3" name="Picture 2" descr="28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990" y="2565698"/>
            <a:ext cx="2494806" cy="213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359603"/>
            <a:ext cx="11458743"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角度二　依据能量图像书写热化学方程式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5</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已知</a:t>
            </a:r>
            <a:r>
              <a:rPr lang="zh-CN" altLang="zh-CN" sz="2800" kern="100" dirty="0">
                <a:latin typeface="Times New Roman"/>
                <a:ea typeface="华文细黑"/>
                <a:cs typeface="Times New Roman"/>
              </a:rPr>
              <a:t>化学反应</a:t>
            </a:r>
            <a:r>
              <a:rPr lang="en-US" altLang="zh-CN" sz="2800" kern="100" dirty="0">
                <a:latin typeface="Times New Roman"/>
                <a:ea typeface="华文细黑"/>
                <a:cs typeface="Courier New"/>
              </a:rPr>
              <a:t>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=2AB(g)</a:t>
            </a:r>
            <a:r>
              <a:rPr lang="zh-CN" altLang="zh-CN" sz="2800" kern="100" dirty="0">
                <a:latin typeface="Times New Roman"/>
                <a:ea typeface="华文细黑"/>
                <a:cs typeface="Times New Roman"/>
              </a:rPr>
              <a:t>的能量变化如图所示，请写出该反应的热化学方程式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762375" y="1534402"/>
            <a:ext cx="8008799" cy="667466"/>
          </a:xfrm>
          <a:prstGeom prst="rect">
            <a:avLst/>
          </a:prstGeom>
        </p:spPr>
        <p:txBody>
          <a:bodyPr wrap="square" lIns="121898" tIns="60948" rIns="121898" bIns="60948">
            <a:spAutoFit/>
          </a:bodyPr>
          <a:lstStyle/>
          <a:p>
            <a:pPr algn="just">
              <a:lnSpc>
                <a:spcPct val="150000"/>
              </a:lnSpc>
              <a:spcAft>
                <a:spcPts val="0"/>
              </a:spcAft>
            </a:pPr>
            <a:r>
              <a:rPr lang="en-US" altLang="zh-CN" sz="2700" kern="100" dirty="0">
                <a:solidFill>
                  <a:schemeClr val="accent6">
                    <a:lumMod val="75000"/>
                  </a:schemeClr>
                </a:solidFill>
                <a:latin typeface="Times New Roman"/>
                <a:ea typeface="华文细黑"/>
                <a:cs typeface="Courier New"/>
              </a:rPr>
              <a:t>A</a:t>
            </a:r>
            <a:r>
              <a:rPr lang="en-US" altLang="zh-CN" sz="2700" kern="100" baseline="-25000" dirty="0">
                <a:solidFill>
                  <a:schemeClr val="accent6">
                    <a:lumMod val="75000"/>
                  </a:schemeClr>
                </a:solidFill>
                <a:latin typeface="Times New Roman"/>
                <a:ea typeface="华文细黑"/>
                <a:cs typeface="Courier New"/>
              </a:rPr>
              <a:t>2</a:t>
            </a:r>
            <a:r>
              <a:rPr lang="en-US" altLang="zh-CN" sz="2700" kern="100" dirty="0">
                <a:solidFill>
                  <a:schemeClr val="accent6">
                    <a:lumMod val="75000"/>
                  </a:schemeClr>
                </a:solidFill>
                <a:latin typeface="Times New Roman"/>
                <a:ea typeface="华文细黑"/>
                <a:cs typeface="Courier New"/>
              </a:rPr>
              <a:t>(g)</a:t>
            </a:r>
            <a:r>
              <a:rPr lang="zh-CN" altLang="zh-CN" sz="2700" kern="100" dirty="0">
                <a:solidFill>
                  <a:schemeClr val="accent6">
                    <a:lumMod val="75000"/>
                  </a:schemeClr>
                </a:solidFill>
                <a:latin typeface="Times New Roman"/>
                <a:ea typeface="华文细黑"/>
                <a:cs typeface="Times New Roman"/>
              </a:rPr>
              <a:t>＋</a:t>
            </a:r>
            <a:r>
              <a:rPr lang="en-US" altLang="zh-CN" sz="2700" kern="100" dirty="0">
                <a:solidFill>
                  <a:schemeClr val="accent6">
                    <a:lumMod val="75000"/>
                  </a:schemeClr>
                </a:solidFill>
                <a:latin typeface="Times New Roman"/>
                <a:ea typeface="华文细黑"/>
                <a:cs typeface="Courier New"/>
              </a:rPr>
              <a:t>B</a:t>
            </a:r>
            <a:r>
              <a:rPr lang="en-US" altLang="zh-CN" sz="2700" kern="100" baseline="-25000" dirty="0">
                <a:solidFill>
                  <a:schemeClr val="accent6">
                    <a:lumMod val="75000"/>
                  </a:schemeClr>
                </a:solidFill>
                <a:latin typeface="Times New Roman"/>
                <a:ea typeface="华文细黑"/>
                <a:cs typeface="Courier New"/>
              </a:rPr>
              <a:t>2</a:t>
            </a:r>
            <a:r>
              <a:rPr lang="en-US" altLang="zh-CN" sz="2700" kern="100" dirty="0">
                <a:solidFill>
                  <a:schemeClr val="accent6">
                    <a:lumMod val="75000"/>
                  </a:schemeClr>
                </a:solidFill>
                <a:latin typeface="Times New Roman"/>
                <a:ea typeface="华文细黑"/>
                <a:cs typeface="Courier New"/>
              </a:rPr>
              <a:t>(g)</a:t>
            </a:r>
            <a:r>
              <a:rPr lang="en-US" altLang="zh-CN" sz="2700" kern="100" spc="-80" dirty="0">
                <a:solidFill>
                  <a:schemeClr val="accent6">
                    <a:lumMod val="75000"/>
                  </a:schemeClr>
                </a:solidFill>
                <a:latin typeface="Times New Roman"/>
                <a:ea typeface="华文细黑"/>
                <a:cs typeface="Courier New"/>
              </a:rPr>
              <a:t>==</a:t>
            </a:r>
            <a:r>
              <a:rPr lang="en-US" altLang="zh-CN" sz="2700" kern="100" dirty="0">
                <a:solidFill>
                  <a:schemeClr val="accent6">
                    <a:lumMod val="75000"/>
                  </a:schemeClr>
                </a:solidFill>
                <a:latin typeface="Times New Roman"/>
                <a:ea typeface="华文细黑"/>
                <a:cs typeface="Courier New"/>
              </a:rPr>
              <a:t>=</a:t>
            </a:r>
            <a:r>
              <a:rPr lang="en-US" altLang="zh-CN" sz="2700" kern="100" dirty="0" smtClean="0">
                <a:solidFill>
                  <a:schemeClr val="accent6">
                    <a:lumMod val="75000"/>
                  </a:schemeClr>
                </a:solidFill>
                <a:latin typeface="Times New Roman"/>
                <a:ea typeface="华文细黑"/>
                <a:cs typeface="Courier New"/>
              </a:rPr>
              <a:t>2AB(g)</a:t>
            </a:r>
            <a:r>
              <a:rPr lang="zh-CN" altLang="en-US" sz="2700" kern="100" dirty="0" smtClean="0">
                <a:solidFill>
                  <a:schemeClr val="accent6">
                    <a:lumMod val="75000"/>
                  </a:schemeClr>
                </a:solidFill>
                <a:latin typeface="宋体"/>
                <a:cs typeface="Courier New"/>
              </a:rPr>
              <a:t>  </a:t>
            </a:r>
            <a:r>
              <a:rPr lang="en-US" altLang="zh-CN" sz="2700" kern="100" dirty="0" smtClean="0">
                <a:solidFill>
                  <a:schemeClr val="accent6">
                    <a:lumMod val="75000"/>
                  </a:schemeClr>
                </a:solidFill>
                <a:latin typeface="Times New Roman"/>
                <a:ea typeface="华文细黑"/>
              </a:rPr>
              <a:t>Δ</a:t>
            </a:r>
            <a:r>
              <a:rPr lang="en-US" altLang="zh-CN" sz="2700" i="1" kern="100" dirty="0" smtClean="0">
                <a:solidFill>
                  <a:schemeClr val="accent6">
                    <a:lumMod val="75000"/>
                  </a:schemeClr>
                </a:solidFill>
                <a:latin typeface="Times New Roman"/>
                <a:ea typeface="华文细黑"/>
              </a:rPr>
              <a:t>H</a:t>
            </a:r>
            <a:r>
              <a:rPr lang="zh-CN" altLang="zh-CN" sz="2700" kern="100" dirty="0">
                <a:solidFill>
                  <a:schemeClr val="accent6">
                    <a:lumMod val="75000"/>
                  </a:schemeClr>
                </a:solidFill>
                <a:latin typeface="Times New Roman"/>
                <a:ea typeface="华文细黑"/>
                <a:cs typeface="Times New Roman"/>
              </a:rPr>
              <a:t>＝＋</a:t>
            </a:r>
            <a:r>
              <a:rPr lang="en-US" altLang="zh-CN" sz="2700" kern="100" dirty="0">
                <a:solidFill>
                  <a:schemeClr val="accent6">
                    <a:lumMod val="75000"/>
                  </a:schemeClr>
                </a:solidFill>
                <a:latin typeface="Times New Roman"/>
                <a:ea typeface="华文细黑"/>
              </a:rPr>
              <a:t>(</a:t>
            </a:r>
            <a:r>
              <a:rPr lang="en-US" altLang="zh-CN" sz="2700" i="1" kern="100" dirty="0">
                <a:solidFill>
                  <a:schemeClr val="accent6">
                    <a:lumMod val="75000"/>
                  </a:schemeClr>
                </a:solidFill>
                <a:latin typeface="Times New Roman"/>
                <a:ea typeface="华文细黑"/>
              </a:rPr>
              <a:t>a</a:t>
            </a:r>
            <a:r>
              <a:rPr lang="zh-CN" altLang="zh-CN" sz="2700" kern="100" dirty="0">
                <a:solidFill>
                  <a:schemeClr val="accent6">
                    <a:lumMod val="75000"/>
                  </a:schemeClr>
                </a:solidFill>
                <a:latin typeface="Times New Roman"/>
                <a:ea typeface="华文细黑"/>
                <a:cs typeface="Times New Roman"/>
              </a:rPr>
              <a:t>－</a:t>
            </a:r>
            <a:r>
              <a:rPr lang="en-US" altLang="zh-CN" sz="2700" i="1" kern="100" dirty="0">
                <a:solidFill>
                  <a:schemeClr val="accent6">
                    <a:lumMod val="75000"/>
                  </a:schemeClr>
                </a:solidFill>
                <a:latin typeface="Times New Roman"/>
                <a:ea typeface="华文细黑"/>
              </a:rPr>
              <a:t>b</a:t>
            </a:r>
            <a:r>
              <a:rPr lang="en-US" altLang="zh-CN" sz="2700" kern="100" dirty="0">
                <a:solidFill>
                  <a:schemeClr val="accent6">
                    <a:lumMod val="75000"/>
                  </a:schemeClr>
                </a:solidFill>
                <a:latin typeface="Times New Roman"/>
                <a:ea typeface="华文细黑"/>
              </a:rPr>
              <a:t>) </a:t>
            </a:r>
            <a:r>
              <a:rPr lang="en-US" altLang="zh-CN" sz="2700" kern="100" dirty="0" err="1">
                <a:solidFill>
                  <a:schemeClr val="accent6">
                    <a:lumMod val="75000"/>
                  </a:schemeClr>
                </a:solidFill>
                <a:latin typeface="Times New Roman"/>
                <a:ea typeface="华文细黑"/>
              </a:rPr>
              <a:t>kJ·mol</a:t>
            </a:r>
            <a:r>
              <a:rPr lang="zh-CN" altLang="zh-CN" sz="2700" kern="100" baseline="30000" dirty="0">
                <a:solidFill>
                  <a:schemeClr val="accent6">
                    <a:lumMod val="75000"/>
                  </a:schemeClr>
                </a:solidFill>
                <a:latin typeface="Times New Roman"/>
                <a:ea typeface="华文细黑"/>
                <a:cs typeface="Times New Roman"/>
              </a:rPr>
              <a:t>－</a:t>
            </a:r>
            <a:r>
              <a:rPr lang="en-US" altLang="zh-CN" sz="2700" kern="100" baseline="30000" dirty="0">
                <a:solidFill>
                  <a:schemeClr val="accent6">
                    <a:lumMod val="75000"/>
                  </a:schemeClr>
                </a:solidFill>
                <a:latin typeface="Times New Roman"/>
                <a:ea typeface="华文细黑"/>
              </a:rPr>
              <a:t>1</a:t>
            </a:r>
            <a:endParaRPr lang="zh-CN" altLang="zh-CN" sz="2700" kern="100" dirty="0">
              <a:solidFill>
                <a:schemeClr val="accent6">
                  <a:lumMod val="75000"/>
                </a:schemeClr>
              </a:solidFill>
              <a:latin typeface="宋体"/>
              <a:cs typeface="Courier New"/>
            </a:endParaRPr>
          </a:p>
        </p:txBody>
      </p:sp>
      <p:sp>
        <p:nvSpPr>
          <p:cNvPr id="6" name="Rectangle 21">
            <a:hlinkClick r:id="rId3"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9"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0"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999262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1" y="723660"/>
            <a:ext cx="11689063"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6.</a:t>
            </a:r>
            <a:r>
              <a:rPr lang="zh-CN" altLang="zh-CN" sz="2800" kern="100" dirty="0" smtClean="0">
                <a:latin typeface="Times New Roman"/>
                <a:ea typeface="华文细黑"/>
                <a:cs typeface="Times New Roman"/>
              </a:rPr>
              <a:t>化学反应</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spc="-80" dirty="0">
                <a:latin typeface="Times New Roman"/>
                <a:ea typeface="华文细黑"/>
              </a:rPr>
              <a:t>==</a:t>
            </a:r>
            <a:r>
              <a:rPr lang="en-US" altLang="zh-CN" sz="2800" kern="100" dirty="0">
                <a:latin typeface="Times New Roman"/>
                <a:ea typeface="华文细黑"/>
              </a:rPr>
              <a:t>=2NH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的能量变化如图所示</a:t>
            </a:r>
            <a:r>
              <a:rPr lang="en-US" altLang="zh-CN" sz="2800" kern="100" dirty="0">
                <a:latin typeface="Times New Roman"/>
                <a:ea typeface="华文细黑"/>
              </a:rPr>
              <a:t>(</a:t>
            </a:r>
            <a:r>
              <a:rPr lang="zh-CN" altLang="zh-CN" sz="2800" kern="100" dirty="0">
                <a:latin typeface="Times New Roman"/>
                <a:ea typeface="华文细黑"/>
                <a:cs typeface="Times New Roman"/>
              </a:rPr>
              <a:t>假设该反应反应完全</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pic>
        <p:nvPicPr>
          <p:cNvPr id="3" name="Picture 2" descr="2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4966" y="1759331"/>
            <a:ext cx="3358902" cy="207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9600" y="4174286"/>
            <a:ext cx="11689063"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试写出</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和</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反应生成</a:t>
            </a:r>
            <a:r>
              <a:rPr lang="en-US" altLang="zh-CN" sz="2800" kern="100" dirty="0">
                <a:latin typeface="Times New Roman"/>
                <a:ea typeface="华文细黑"/>
              </a:rPr>
              <a:t>NH</a:t>
            </a:r>
            <a:r>
              <a:rPr lang="en-US" altLang="zh-CN" sz="2800" kern="100" baseline="-25000" dirty="0">
                <a:latin typeface="Times New Roman"/>
                <a:ea typeface="华文细黑"/>
              </a:rPr>
              <a:t>3</a:t>
            </a:r>
            <a:r>
              <a:rPr lang="en-US" altLang="zh-CN" sz="2800" kern="100" dirty="0">
                <a:latin typeface="Times New Roman"/>
                <a:ea typeface="华文细黑"/>
              </a:rPr>
              <a:t>(l)</a:t>
            </a:r>
            <a:r>
              <a:rPr lang="zh-CN" altLang="zh-CN" sz="2800" kern="100" dirty="0">
                <a:latin typeface="Times New Roman"/>
                <a:ea typeface="华文细黑"/>
                <a:cs typeface="Times New Roman"/>
              </a:rPr>
              <a:t>的热化学方程式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N</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2NH</a:t>
            </a:r>
            <a:r>
              <a:rPr lang="en-US" altLang="zh-CN" sz="2800" kern="100" baseline="-25000" dirty="0" smtClean="0">
                <a:solidFill>
                  <a:schemeClr val="accent6">
                    <a:lumMod val="75000"/>
                  </a:schemeClr>
                </a:solidFill>
                <a:latin typeface="Times New Roman"/>
                <a:ea typeface="华文细黑"/>
                <a:cs typeface="Courier New"/>
              </a:rPr>
              <a:t>3</a:t>
            </a:r>
            <a:r>
              <a:rPr lang="en-US" altLang="zh-CN" sz="2800" kern="100" dirty="0" smtClean="0">
                <a:solidFill>
                  <a:schemeClr val="accent6">
                    <a:lumMod val="75000"/>
                  </a:schemeClr>
                </a:solidFill>
                <a:latin typeface="Times New Roman"/>
                <a:ea typeface="华文细黑"/>
                <a:cs typeface="Courier New"/>
              </a:rPr>
              <a:t>(l)</a:t>
            </a:r>
            <a:r>
              <a:rPr lang="en-US" altLang="zh-CN" sz="2800" kern="100" dirty="0" smtClean="0">
                <a:solidFill>
                  <a:schemeClr val="accent6">
                    <a:lumMod val="75000"/>
                  </a:schemeClr>
                </a:solidFill>
                <a:latin typeface="宋体"/>
                <a:cs typeface="Courier New"/>
              </a:rPr>
              <a:t>   </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a:t>
            </a:r>
            <a:r>
              <a:rPr lang="en-US" altLang="zh-CN" sz="2800" i="1"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a</a:t>
            </a:r>
            <a:r>
              <a:rPr lang="en-US" altLang="zh-CN" sz="2800" kern="100" dirty="0">
                <a:solidFill>
                  <a:schemeClr val="accent6">
                    <a:lumMod val="75000"/>
                  </a:schemeClr>
                </a:solidFill>
                <a:latin typeface="Times New Roman"/>
                <a:ea typeface="华文细黑"/>
              </a:rPr>
              <a:t>)</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latin typeface="宋体"/>
              <a:cs typeface="Courier New"/>
            </a:endParaRPr>
          </a:p>
        </p:txBody>
      </p:sp>
      <p:sp>
        <p:nvSpPr>
          <p:cNvPr id="5" name="Rectangle 21">
            <a:hlinkClick r:id="rId3"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Rectangle 21">
            <a:hlinkClick r:id="rId8"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9"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0"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41920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xEl>
                                              <p:pRg st="1" end="1"/>
                                            </p:txEl>
                                          </p:spTgt>
                                        </p:tgtEl>
                                      </p:cBhvr>
                                    </p:animEffect>
                                    <p:set>
                                      <p:cBhvr>
                                        <p:cTn id="12"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4" grpId="0" uiExpan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1" y="333450"/>
            <a:ext cx="11689063" cy="19802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角度三　依据共价键数，利用键能计算反应热</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7.</a:t>
            </a:r>
            <a:r>
              <a:rPr lang="zh-CN" altLang="zh-CN" sz="2800" kern="100" dirty="0">
                <a:latin typeface="Times New Roman"/>
                <a:ea typeface="华文细黑"/>
                <a:cs typeface="Times New Roman"/>
              </a:rPr>
              <a:t>已知</a:t>
            </a:r>
            <a:r>
              <a:rPr lang="en-US" altLang="zh-CN" sz="2800" kern="100" dirty="0">
                <a:latin typeface="Times New Roman"/>
                <a:ea typeface="华文细黑"/>
              </a:rPr>
              <a:t>1 g</a:t>
            </a:r>
            <a:r>
              <a:rPr lang="zh-CN" altLang="zh-CN" sz="2800" kern="100" dirty="0">
                <a:latin typeface="Times New Roman"/>
                <a:ea typeface="华文细黑"/>
                <a:cs typeface="Times New Roman"/>
              </a:rPr>
              <a:t>氢气完全燃烧生成液态水时放出热量</a:t>
            </a:r>
            <a:r>
              <a:rPr lang="en-US" altLang="zh-CN" sz="2800" kern="100" dirty="0">
                <a:latin typeface="Times New Roman"/>
                <a:ea typeface="华文细黑"/>
              </a:rPr>
              <a:t>143 kJ,18 g</a:t>
            </a:r>
            <a:r>
              <a:rPr lang="zh-CN" altLang="zh-CN" sz="2800" kern="100" dirty="0">
                <a:latin typeface="Times New Roman"/>
                <a:ea typeface="华文细黑"/>
                <a:cs typeface="Times New Roman"/>
              </a:rPr>
              <a:t>水蒸气变成液态水放出</a:t>
            </a:r>
            <a:r>
              <a:rPr lang="en-US" altLang="zh-CN" sz="2800" kern="100" dirty="0">
                <a:latin typeface="Times New Roman"/>
                <a:ea typeface="华文细黑"/>
              </a:rPr>
              <a:t>44 kJ</a:t>
            </a:r>
            <a:r>
              <a:rPr lang="zh-CN" altLang="zh-CN" sz="2800" kern="100" dirty="0">
                <a:latin typeface="Times New Roman"/>
                <a:ea typeface="华文细黑"/>
                <a:cs typeface="Times New Roman"/>
              </a:rPr>
              <a:t>的热量。其他相关数据如下表：</a:t>
            </a:r>
            <a:endParaRPr lang="zh-CN" altLang="zh-CN" sz="1050" kern="100" dirty="0">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183102432"/>
              </p:ext>
            </p:extLst>
          </p:nvPr>
        </p:nvGraphicFramePr>
        <p:xfrm>
          <a:off x="550590" y="2493690"/>
          <a:ext cx="10801200" cy="2295302"/>
        </p:xfrm>
        <a:graphic>
          <a:graphicData uri="http://schemas.openxmlformats.org/drawingml/2006/table">
            <a:tbl>
              <a:tblPr/>
              <a:tblGrid>
                <a:gridCol w="4256185"/>
                <a:gridCol w="2030881"/>
                <a:gridCol w="1751752"/>
                <a:gridCol w="2762382"/>
              </a:tblGrid>
              <a:tr h="765100">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O</a:t>
                      </a:r>
                      <a:r>
                        <a:rPr lang="en-US" sz="2800" kern="100" spc="-80" dirty="0" smtClean="0">
                          <a:effectLst/>
                          <a:latin typeface="Times New Roman"/>
                          <a:ea typeface="华文细黑"/>
                          <a:cs typeface="Courier New"/>
                        </a:rPr>
                        <a:t>==</a:t>
                      </a:r>
                      <a:r>
                        <a:rPr lang="en-US" sz="2800" kern="100" dirty="0" smtClean="0">
                          <a:effectLst/>
                          <a:latin typeface="Times New Roman"/>
                          <a:ea typeface="华文细黑"/>
                          <a:cs typeface="Courier New"/>
                        </a:rPr>
                        <a:t>O</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H—H</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H—O(g)</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0202">
                <a:tc>
                  <a:txBody>
                    <a:bodyPr/>
                    <a:lstStyle/>
                    <a:p>
                      <a:pPr algn="ctr">
                        <a:lnSpc>
                          <a:spcPct val="150000"/>
                        </a:lnSpc>
                        <a:spcAft>
                          <a:spcPts val="0"/>
                        </a:spcAft>
                      </a:pPr>
                      <a:r>
                        <a:rPr lang="en-US" sz="2800" kern="100">
                          <a:effectLst/>
                          <a:latin typeface="Times New Roman"/>
                          <a:ea typeface="华文细黑"/>
                          <a:cs typeface="Courier New"/>
                        </a:rPr>
                        <a:t>1 mol</a:t>
                      </a:r>
                      <a:r>
                        <a:rPr lang="zh-CN" sz="2800" kern="100">
                          <a:effectLst/>
                          <a:latin typeface="Times New Roman"/>
                          <a:ea typeface="华文细黑"/>
                          <a:cs typeface="Times New Roman"/>
                        </a:rPr>
                        <a:t>化学键断裂时需要吸收的能量</a:t>
                      </a:r>
                      <a:r>
                        <a:rPr lang="en-US" sz="2800" kern="100">
                          <a:effectLst/>
                          <a:latin typeface="Times New Roman"/>
                          <a:ea typeface="华文细黑"/>
                          <a:cs typeface="Courier New"/>
                        </a:rPr>
                        <a:t>/kJ</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496</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436</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x</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334566" y="5028857"/>
            <a:ext cx="11689063" cy="141574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则表中</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A.920  		</a:t>
            </a:r>
            <a:r>
              <a:rPr lang="en-US" altLang="zh-CN" sz="2800" kern="100" dirty="0" smtClean="0">
                <a:latin typeface="Times New Roman"/>
                <a:ea typeface="华文细黑"/>
                <a:cs typeface="Courier New"/>
              </a:rPr>
              <a:t>B.557		</a:t>
            </a:r>
            <a:r>
              <a:rPr lang="en-US" altLang="zh-CN" sz="2800" kern="100" dirty="0" smtClean="0">
                <a:latin typeface="Times New Roman"/>
                <a:ea typeface="华文细黑"/>
              </a:rPr>
              <a:t>C.463  </a:t>
            </a:r>
            <a:r>
              <a:rPr lang="en-US" altLang="zh-CN" sz="2800" kern="100" dirty="0">
                <a:latin typeface="Times New Roman"/>
                <a:ea typeface="华文细黑"/>
              </a:rPr>
              <a:t>		D.188</a:t>
            </a:r>
            <a:endParaRPr lang="zh-CN" altLang="zh-CN" sz="1050" kern="100" dirty="0">
              <a:latin typeface="宋体"/>
              <a:cs typeface="Courier New"/>
            </a:endParaRPr>
          </a:p>
        </p:txBody>
      </p:sp>
      <p:sp>
        <p:nvSpPr>
          <p:cNvPr id="5"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37447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38791" y="1083166"/>
            <a:ext cx="11689063"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根据题意，可得热化学方程式为</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O(l)</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572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；而</a:t>
            </a:r>
            <a:r>
              <a:rPr lang="en-US" altLang="zh-CN" sz="2800" kern="100" dirty="0">
                <a:latin typeface="Times New Roman"/>
                <a:ea typeface="华文细黑"/>
              </a:rPr>
              <a:t>18 g</a:t>
            </a:r>
            <a:r>
              <a:rPr lang="zh-CN" altLang="zh-CN" sz="2800" kern="100" dirty="0">
                <a:latin typeface="Times New Roman"/>
                <a:ea typeface="华文细黑"/>
                <a:cs typeface="Times New Roman"/>
              </a:rPr>
              <a:t>水蒸气变成液态水时放出</a:t>
            </a:r>
            <a:r>
              <a:rPr lang="en-US" altLang="zh-CN" sz="2800" kern="100" dirty="0">
                <a:latin typeface="Times New Roman"/>
                <a:ea typeface="华文细黑"/>
              </a:rPr>
              <a:t>44 kJ</a:t>
            </a:r>
            <a:r>
              <a:rPr lang="zh-CN" altLang="zh-CN" sz="2800" kern="100" dirty="0">
                <a:latin typeface="Times New Roman"/>
                <a:ea typeface="华文细黑"/>
                <a:cs typeface="Times New Roman"/>
              </a:rPr>
              <a:t>热量，则</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484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，即－</a:t>
            </a:r>
            <a:r>
              <a:rPr lang="en-US" altLang="zh-CN" sz="2800" kern="100" dirty="0">
                <a:latin typeface="Times New Roman"/>
                <a:ea typeface="华文细黑"/>
              </a:rPr>
              <a:t>484 kJ</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436 kJ</a:t>
            </a:r>
            <a:r>
              <a:rPr lang="zh-CN" altLang="zh-CN" sz="2800" kern="100" dirty="0">
                <a:latin typeface="Times New Roman"/>
                <a:ea typeface="华文细黑"/>
                <a:cs typeface="Times New Roman"/>
              </a:rPr>
              <a:t>＋</a:t>
            </a:r>
            <a:r>
              <a:rPr lang="en-US" altLang="zh-CN" sz="2800" kern="100" dirty="0">
                <a:latin typeface="Times New Roman"/>
                <a:ea typeface="华文细黑"/>
              </a:rPr>
              <a:t>496 kJ</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en-US" altLang="zh-CN" sz="2800" i="1" kern="100" dirty="0">
                <a:latin typeface="Times New Roman"/>
                <a:ea typeface="华文细黑"/>
              </a:rPr>
              <a:t>x</a:t>
            </a:r>
            <a:r>
              <a:rPr lang="en-US" altLang="zh-CN" sz="2800" kern="100" dirty="0">
                <a:latin typeface="Times New Roman"/>
                <a:ea typeface="华文细黑"/>
              </a:rPr>
              <a:t> kJ</a:t>
            </a:r>
            <a:r>
              <a:rPr lang="zh-CN" altLang="zh-CN" sz="2800" kern="100" dirty="0">
                <a:latin typeface="Times New Roman"/>
                <a:ea typeface="华文细黑"/>
                <a:cs typeface="Times New Roman"/>
              </a:rPr>
              <a:t>，解得</a:t>
            </a:r>
            <a:r>
              <a:rPr lang="en-US" altLang="zh-CN" sz="2800" i="1"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463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rPr>
              <a:t>C</a:t>
            </a:r>
            <a:endParaRPr lang="zh-CN" altLang="zh-CN" sz="2800" b="1" kern="100" dirty="0">
              <a:solidFill>
                <a:schemeClr val="accent6">
                  <a:lumMod val="75000"/>
                </a:schemeClr>
              </a:solidFill>
              <a:latin typeface="Times New Roman"/>
              <a:ea typeface="华文细黑"/>
            </a:endParaRPr>
          </a:p>
        </p:txBody>
      </p:sp>
      <p:sp>
        <p:nvSpPr>
          <p:cNvPr id="3"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23702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577368"/>
            <a:ext cx="11616057"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rPr>
              <a:t>8</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通常</a:t>
            </a:r>
            <a:r>
              <a:rPr lang="zh-CN" altLang="zh-CN" sz="2800" kern="100" dirty="0">
                <a:latin typeface="Times New Roman"/>
                <a:ea typeface="华文细黑"/>
                <a:cs typeface="Times New Roman"/>
              </a:rPr>
              <a:t>把拆开</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某化学键所吸收的能量看成该化学键的键能。键能的大小可以衡量化学键的强弱，也可用于估算化学反应的反应热</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a:t>
            </a:r>
            <a:r>
              <a:rPr lang="zh-CN" altLang="zh-CN" sz="2800" kern="100" dirty="0">
                <a:latin typeface="Times New Roman"/>
                <a:ea typeface="华文细黑"/>
                <a:cs typeface="Times New Roman"/>
              </a:rPr>
              <a:t>，化学反应的</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等于反应中断裂旧化学键的键能之和与反应中形成新化学键的键能之和的差。下面列举了一些化学键的键能数据，供计算使用。</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83890021"/>
              </p:ext>
            </p:extLst>
          </p:nvPr>
        </p:nvGraphicFramePr>
        <p:xfrm>
          <a:off x="478582" y="3213770"/>
          <a:ext cx="10873207" cy="1280160"/>
        </p:xfrm>
        <a:graphic>
          <a:graphicData uri="http://schemas.openxmlformats.org/drawingml/2006/table">
            <a:tbl>
              <a:tblPr/>
              <a:tblGrid>
                <a:gridCol w="2421080"/>
                <a:gridCol w="1393503"/>
                <a:gridCol w="1463702"/>
                <a:gridCol w="1359150"/>
                <a:gridCol w="1429349"/>
                <a:gridCol w="1429349"/>
                <a:gridCol w="1377074"/>
              </a:tblGrid>
              <a:tr h="600070">
                <a:tc>
                  <a:txBody>
                    <a:bodyPr/>
                    <a:lstStyle/>
                    <a:p>
                      <a:pPr algn="ctr">
                        <a:lnSpc>
                          <a:spcPct val="150000"/>
                        </a:lnSpc>
                        <a:spcAft>
                          <a:spcPts val="0"/>
                        </a:spcAft>
                      </a:pPr>
                      <a:r>
                        <a:rPr lang="zh-CN" sz="2800" kern="100">
                          <a:effectLst/>
                          <a:latin typeface="Times New Roman"/>
                          <a:ea typeface="华文细黑"/>
                          <a:cs typeface="Times New Roman"/>
                        </a:rPr>
                        <a:t>化学键</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Si—O</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Si—Cl</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H—H</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H—Cl</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Si—Si</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Si—C</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0070">
                <a:tc>
                  <a:txBody>
                    <a:bodyPr/>
                    <a:lstStyle/>
                    <a:p>
                      <a:pPr algn="ctr">
                        <a:lnSpc>
                          <a:spcPct val="150000"/>
                        </a:lnSpc>
                        <a:spcAft>
                          <a:spcPts val="0"/>
                        </a:spcAft>
                      </a:pPr>
                      <a:r>
                        <a:rPr lang="zh-CN" sz="2800" kern="100">
                          <a:effectLst/>
                          <a:latin typeface="Times New Roman"/>
                          <a:ea typeface="华文细黑"/>
                          <a:cs typeface="Times New Roman"/>
                        </a:rPr>
                        <a:t>键能</a:t>
                      </a:r>
                      <a:r>
                        <a:rPr lang="en-US" sz="2800" kern="100">
                          <a:effectLst/>
                          <a:latin typeface="Times New Roman"/>
                          <a:ea typeface="华文细黑"/>
                          <a:cs typeface="Courier New"/>
                        </a:rPr>
                        <a:t>/kJ·mol</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1</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460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360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436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431</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176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347</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39789" y="4683983"/>
            <a:ext cx="11616057" cy="133809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工业上的高纯硅可通过下列反应制取：</a:t>
            </a:r>
            <a:r>
              <a:rPr lang="en-US" altLang="zh-CN" sz="2800" kern="100" dirty="0">
                <a:latin typeface="Times New Roman"/>
                <a:ea typeface="华文细黑"/>
              </a:rPr>
              <a:t>SiCl</a:t>
            </a:r>
            <a:r>
              <a:rPr lang="en-US" altLang="zh-CN" sz="2800" kern="100" baseline="-25000" dirty="0">
                <a:latin typeface="Times New Roman"/>
                <a:ea typeface="华文细黑"/>
              </a:rPr>
              <a:t>4</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=Si(s)</a:t>
            </a:r>
            <a:r>
              <a:rPr lang="zh-CN" altLang="zh-CN" sz="2800" kern="100" dirty="0">
                <a:latin typeface="Times New Roman"/>
                <a:ea typeface="华文细黑"/>
                <a:cs typeface="Times New Roman"/>
              </a:rPr>
              <a:t>＋</a:t>
            </a:r>
            <a:r>
              <a:rPr lang="en-US" altLang="zh-CN" sz="2800" kern="100" dirty="0">
                <a:latin typeface="Times New Roman"/>
                <a:ea typeface="华文细黑"/>
              </a:rPr>
              <a:t>4HCl(g)</a:t>
            </a:r>
            <a:r>
              <a:rPr lang="zh-CN" altLang="zh-CN" sz="2800" kern="100" dirty="0">
                <a:latin typeface="Times New Roman"/>
                <a:ea typeface="华文细黑"/>
                <a:cs typeface="Times New Roman"/>
              </a:rPr>
              <a:t>，该反应的反应热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为</a:t>
            </a:r>
            <a:r>
              <a:rPr lang="en-US" altLang="zh-CN" sz="2800" kern="100" dirty="0">
                <a:latin typeface="Times New Roman"/>
                <a:ea typeface="华文细黑"/>
              </a:rPr>
              <a:t>______</a:t>
            </a:r>
            <a:r>
              <a:rPr lang="zh-CN" altLang="zh-CN" sz="2800" kern="100" dirty="0">
                <a:latin typeface="Times New Roman"/>
                <a:ea typeface="华文细黑"/>
                <a:cs typeface="Times New Roman"/>
              </a:rPr>
              <a:t>。</a:t>
            </a:r>
            <a:endParaRPr lang="zh-CN" altLang="zh-CN" sz="2800" b="1" kern="100" dirty="0">
              <a:solidFill>
                <a:schemeClr val="accent6">
                  <a:lumMod val="75000"/>
                </a:schemeClr>
              </a:solidFill>
              <a:latin typeface="Times New Roman"/>
              <a:ea typeface="华文细黑"/>
              <a:cs typeface="Courier New"/>
            </a:endParaRPr>
          </a:p>
        </p:txBody>
      </p:sp>
      <p:sp>
        <p:nvSpPr>
          <p:cNvPr id="5"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2661615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517284" y="575996"/>
            <a:ext cx="10834506" cy="5158054"/>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SiCl</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err="1">
                <a:latin typeface="Times New Roman"/>
                <a:ea typeface="华文细黑"/>
              </a:rPr>
              <a:t>HCl</a:t>
            </a:r>
            <a:r>
              <a:rPr lang="zh-CN" altLang="zh-CN" sz="2800" kern="100" dirty="0">
                <a:latin typeface="Times New Roman"/>
                <a:ea typeface="华文细黑"/>
                <a:cs typeface="Times New Roman"/>
              </a:rPr>
              <a:t>分子中共价键的数目容易计算，而产物硅属于原子晶体，可根据原子晶体的结构计算晶体硅中的共价键的数目。</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晶体硅中所含的</a:t>
            </a:r>
            <a:r>
              <a:rPr lang="en-US" altLang="zh-CN" sz="2800" kern="100" dirty="0">
                <a:latin typeface="Times New Roman"/>
                <a:ea typeface="华文细黑"/>
              </a:rPr>
              <a:t>Si—Si</a:t>
            </a:r>
            <a:r>
              <a:rPr lang="zh-CN" altLang="zh-CN" sz="2800" kern="100" dirty="0">
                <a:latin typeface="Times New Roman"/>
                <a:ea typeface="华文细黑"/>
                <a:cs typeface="Times New Roman"/>
              </a:rPr>
              <a:t>键为</a:t>
            </a:r>
            <a:r>
              <a:rPr lang="en-US" altLang="zh-CN" sz="2800" kern="100" dirty="0">
                <a:latin typeface="Times New Roman"/>
                <a:ea typeface="华文细黑"/>
              </a:rPr>
              <a:t>2 </a:t>
            </a:r>
            <a:r>
              <a:rPr lang="en-US" altLang="zh-CN" sz="2800" kern="100" dirty="0" err="1">
                <a:latin typeface="Times New Roman"/>
                <a:ea typeface="华文细黑"/>
              </a:rPr>
              <a:t>mol</a:t>
            </a:r>
            <a:r>
              <a:rPr lang="zh-CN" altLang="zh-CN" sz="2800" kern="100" dirty="0">
                <a:latin typeface="Times New Roman"/>
                <a:ea typeface="华文细黑"/>
                <a:cs typeface="Times New Roman"/>
              </a:rPr>
              <a:t>，即制取高纯硅反应的反应热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en-US" altLang="zh-CN" sz="2800" kern="100" dirty="0">
                <a:latin typeface="宋体"/>
                <a:ea typeface="华文细黑"/>
                <a:cs typeface="Times New Roman"/>
              </a:rPr>
              <a:t>×</a:t>
            </a:r>
            <a:r>
              <a:rPr lang="en-US" altLang="zh-CN" sz="2800" kern="100" dirty="0">
                <a:latin typeface="Times New Roman"/>
                <a:ea typeface="华文细黑"/>
              </a:rPr>
              <a:t>360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436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176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en-US" altLang="zh-CN" sz="2800" kern="100" dirty="0">
                <a:latin typeface="宋体"/>
                <a:ea typeface="华文细黑"/>
                <a:cs typeface="Times New Roman"/>
              </a:rPr>
              <a:t>×</a:t>
            </a:r>
            <a:r>
              <a:rPr lang="en-US" altLang="zh-CN" sz="2800" kern="100" dirty="0">
                <a:latin typeface="Times New Roman"/>
                <a:ea typeface="华文细黑"/>
              </a:rPr>
              <a:t>431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236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236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789540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839758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8875620"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329514"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9831274" y="92951"/>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0308892" y="92951"/>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8" action="ppaction://hlinksldjump"/>
          </p:cNvPr>
          <p:cNvSpPr>
            <a:spLocks noChangeArrowheads="1"/>
          </p:cNvSpPr>
          <p:nvPr/>
        </p:nvSpPr>
        <p:spPr bwMode="auto">
          <a:xfrm>
            <a:off x="10775726" y="9837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9" action="ppaction://hlinksldjump"/>
          </p:cNvPr>
          <p:cNvSpPr>
            <a:spLocks noChangeArrowheads="1"/>
          </p:cNvSpPr>
          <p:nvPr/>
        </p:nvSpPr>
        <p:spPr bwMode="auto">
          <a:xfrm>
            <a:off x="11253344" y="9837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0435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1228923"/>
            <a:ext cx="11458743"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熟记</a:t>
            </a:r>
            <a:r>
              <a:rPr lang="zh-CN" altLang="zh-CN" sz="2800" kern="100" dirty="0">
                <a:latin typeface="Times New Roman"/>
                <a:ea typeface="华文细黑"/>
                <a:cs typeface="Times New Roman"/>
              </a:rPr>
              <a:t>反应热</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的基本计算公式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＝生成物的总能量－反应物的总能量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＝反应物的总键能之和－生成物的总键能之和</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规避</a:t>
            </a:r>
            <a:r>
              <a:rPr lang="zh-CN" altLang="zh-CN" sz="2800" kern="100" dirty="0">
                <a:latin typeface="Times New Roman"/>
                <a:ea typeface="华文细黑"/>
                <a:cs typeface="Times New Roman"/>
              </a:rPr>
              <a:t>两个易失分点</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旧化学键的断裂和新化学键的形成是同时进行的，缺少任何一个过程都不是化学变化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5" name="组合 4"/>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反思归纳</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3212996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1053530"/>
            <a:ext cx="11458743" cy="687600"/>
          </a:xfrm>
          <a:prstGeom prst="rect">
            <a:avLst/>
          </a:prstGeom>
        </p:spPr>
        <p:txBody>
          <a:bodyPr wrap="square" lIns="121898" tIns="60948" rIns="121898" bIns="60948">
            <a:spAutoFit/>
          </a:bodyPr>
          <a:lstStyle/>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2)</a:t>
            </a:r>
            <a:r>
              <a:rPr lang="zh-CN" altLang="zh-CN" sz="2800" kern="100" dirty="0">
                <a:latin typeface="Times New Roman"/>
                <a:ea typeface="华文细黑"/>
                <a:cs typeface="Times New Roman"/>
              </a:rPr>
              <a:t>常见物质中的化学键数目</a:t>
            </a:r>
            <a:endParaRPr lang="zh-CN" altLang="zh-CN" sz="105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1916010031"/>
              </p:ext>
            </p:extLst>
          </p:nvPr>
        </p:nvGraphicFramePr>
        <p:xfrm>
          <a:off x="406574" y="2229634"/>
          <a:ext cx="10873208" cy="1920240"/>
        </p:xfrm>
        <a:graphic>
          <a:graphicData uri="http://schemas.openxmlformats.org/drawingml/2006/table">
            <a:tbl>
              <a:tblPr/>
              <a:tblGrid>
                <a:gridCol w="1093466"/>
                <a:gridCol w="1458383"/>
                <a:gridCol w="1459664"/>
                <a:gridCol w="1147244"/>
                <a:gridCol w="1537987"/>
                <a:gridCol w="789791"/>
                <a:gridCol w="1250957"/>
                <a:gridCol w="1212544"/>
                <a:gridCol w="923172"/>
              </a:tblGrid>
              <a:tr h="768092">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(C</a:t>
                      </a:r>
                      <a:r>
                        <a:rPr lang="en-US" sz="2800" kern="100" spc="-80" dirty="0" smtClean="0">
                          <a:effectLst/>
                          <a:latin typeface="Times New Roman"/>
                          <a:ea typeface="华文细黑"/>
                          <a:cs typeface="Courier New"/>
                        </a:rPr>
                        <a:t>==</a:t>
                      </a:r>
                      <a:r>
                        <a:rPr lang="en-US" sz="2800" kern="100" dirty="0" smtClean="0">
                          <a:effectLst/>
                          <a:latin typeface="Times New Roman"/>
                          <a:ea typeface="华文细黑"/>
                          <a:cs typeface="Courier New"/>
                        </a:rPr>
                        <a:t>O</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CH</a:t>
                      </a:r>
                      <a:r>
                        <a:rPr lang="en-US" sz="2800" kern="100" baseline="-25000" dirty="0">
                          <a:effectLst/>
                          <a:latin typeface="Times New Roman"/>
                          <a:ea typeface="华文细黑"/>
                          <a:cs typeface="Courier New"/>
                        </a:rPr>
                        <a:t>4</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t>
                      </a:r>
                      <a:r>
                        <a:rPr lang="en-US" sz="2800" kern="100" dirty="0" smtClean="0">
                          <a:effectLst/>
                          <a:latin typeface="Times New Roman"/>
                          <a:ea typeface="华文细黑"/>
                          <a:cs typeface="Courier New"/>
                        </a:rPr>
                        <a:t>C</a:t>
                      </a:r>
                      <a:r>
                        <a:rPr lang="en-US" altLang="zh-CN" sz="2800" kern="100" dirty="0" smtClean="0">
                          <a:effectLst/>
                          <a:latin typeface="Times New Roman"/>
                          <a:ea typeface="华文细黑"/>
                          <a:cs typeface="Courier New"/>
                        </a:rPr>
                        <a:t>—</a:t>
                      </a:r>
                      <a:r>
                        <a:rPr lang="en-US" sz="2800" kern="100" dirty="0" smtClean="0">
                          <a:effectLst/>
                          <a:latin typeface="Times New Roman"/>
                          <a:ea typeface="华文细黑"/>
                          <a:cs typeface="Courier New"/>
                        </a:rPr>
                        <a:t>H</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P</a:t>
                      </a:r>
                      <a:r>
                        <a:rPr lang="en-US" sz="2800" kern="100" baseline="-25000" dirty="0">
                          <a:effectLst/>
                          <a:latin typeface="Times New Roman"/>
                          <a:ea typeface="华文细黑"/>
                          <a:cs typeface="Courier New"/>
                        </a:rPr>
                        <a:t>4</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t>
                      </a:r>
                      <a:r>
                        <a:rPr lang="en-US" sz="2800" kern="100" dirty="0" smtClean="0">
                          <a:effectLst/>
                          <a:latin typeface="Times New Roman"/>
                          <a:ea typeface="华文细黑"/>
                          <a:cs typeface="Courier New"/>
                        </a:rPr>
                        <a:t>P</a:t>
                      </a:r>
                      <a:r>
                        <a:rPr lang="en-US" altLang="zh-CN" sz="2800" kern="100" dirty="0" smtClean="0">
                          <a:effectLst/>
                          <a:latin typeface="Times New Roman"/>
                          <a:ea typeface="华文细黑"/>
                          <a:cs typeface="Courier New"/>
                        </a:rPr>
                        <a:t>—</a:t>
                      </a:r>
                      <a:r>
                        <a:rPr lang="en-US" sz="2800" kern="100" dirty="0" smtClean="0">
                          <a:effectLst/>
                          <a:latin typeface="Times New Roman"/>
                          <a:ea typeface="华文细黑"/>
                          <a:cs typeface="Courier New"/>
                        </a:rPr>
                        <a:t>P</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SiO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t>
                      </a:r>
                      <a:r>
                        <a:rPr lang="en-US" sz="2800" kern="100" dirty="0" smtClean="0">
                          <a:effectLst/>
                          <a:latin typeface="Times New Roman"/>
                          <a:ea typeface="华文细黑"/>
                          <a:cs typeface="Courier New"/>
                        </a:rPr>
                        <a:t>Si</a:t>
                      </a:r>
                      <a:r>
                        <a:rPr lang="en-US" altLang="zh-CN" sz="2800" kern="100" dirty="0" smtClean="0">
                          <a:effectLst/>
                          <a:latin typeface="Times New Roman"/>
                          <a:ea typeface="华文细黑"/>
                          <a:cs typeface="Courier New"/>
                        </a:rPr>
                        <a:t>—</a:t>
                      </a:r>
                      <a:r>
                        <a:rPr lang="en-US" sz="2800" kern="100" dirty="0" smtClean="0">
                          <a:effectLst/>
                          <a:latin typeface="Times New Roman"/>
                          <a:ea typeface="华文细黑"/>
                          <a:cs typeface="Courier New"/>
                        </a:rPr>
                        <a:t>O</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石墨</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金刚石</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a:t>
                      </a:r>
                      <a:r>
                        <a:rPr lang="en-US" sz="2800" kern="100" baseline="-25000" dirty="0">
                          <a:effectLst/>
                          <a:latin typeface="Times New Roman"/>
                          <a:ea typeface="华文细黑"/>
                          <a:cs typeface="Courier New"/>
                        </a:rPr>
                        <a:t>8</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t>
                      </a:r>
                      <a:r>
                        <a:rPr lang="en-US" sz="2800" kern="100" dirty="0" smtClean="0">
                          <a:effectLst/>
                          <a:latin typeface="Times New Roman"/>
                          <a:ea typeface="华文细黑"/>
                          <a:cs typeface="Courier New"/>
                        </a:rPr>
                        <a:t>S</a:t>
                      </a:r>
                      <a:r>
                        <a:rPr lang="en-US" altLang="zh-CN" sz="2800" kern="100" dirty="0" smtClean="0">
                          <a:effectLst/>
                          <a:latin typeface="Times New Roman"/>
                          <a:ea typeface="华文细黑"/>
                          <a:cs typeface="Courier New"/>
                        </a:rPr>
                        <a:t>—</a:t>
                      </a:r>
                      <a:r>
                        <a:rPr lang="en-US" sz="2800" kern="100" dirty="0" smtClean="0">
                          <a:effectLst/>
                          <a:latin typeface="Times New Roman"/>
                          <a:ea typeface="华文细黑"/>
                          <a:cs typeface="Courier New"/>
                        </a:rPr>
                        <a:t>S</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Si</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046">
                <a:tc>
                  <a:txBody>
                    <a:bodyPr/>
                    <a:lstStyle/>
                    <a:p>
                      <a:pPr algn="ctr">
                        <a:lnSpc>
                          <a:spcPct val="150000"/>
                        </a:lnSpc>
                        <a:spcAft>
                          <a:spcPts val="0"/>
                        </a:spcAft>
                      </a:pPr>
                      <a:r>
                        <a:rPr lang="zh-CN" sz="2800" kern="100">
                          <a:effectLst/>
                          <a:latin typeface="Times New Roman"/>
                          <a:ea typeface="华文细黑"/>
                          <a:cs typeface="Times New Roman"/>
                        </a:rPr>
                        <a:t>键数</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1.5</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086235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1" name="文本框 1"/>
          <p:cNvSpPr txBox="1"/>
          <p:nvPr/>
        </p:nvSpPr>
        <p:spPr>
          <a:xfrm>
            <a:off x="273575" y="2391897"/>
            <a:ext cx="11726287" cy="1106457"/>
          </a:xfrm>
          <a:prstGeom prst="rect">
            <a:avLst/>
          </a:prstGeom>
          <a:noFill/>
        </p:spPr>
        <p:txBody>
          <a:bodyPr wrap="none" rtlCol="0" anchor="ctr">
            <a:spAutoFit/>
          </a:bodyPr>
          <a:lstStyle/>
          <a:p>
            <a:pPr>
              <a:lnSpc>
                <a:spcPct val="120000"/>
              </a:lnSpc>
              <a:defRPr/>
            </a:pPr>
            <a:r>
              <a:rPr lang="zh-CN" altLang="en-US" sz="6000" b="1" dirty="0">
                <a:solidFill>
                  <a:schemeClr val="bg1"/>
                </a:solidFill>
                <a:latin typeface="+mj-ea"/>
                <a:ea typeface="+mj-ea"/>
              </a:rPr>
              <a:t>考点三　</a:t>
            </a:r>
            <a:r>
              <a:rPr lang="zh-CN" altLang="en-US" sz="6000" b="1" dirty="0" smtClean="0">
                <a:solidFill>
                  <a:schemeClr val="bg1"/>
                </a:solidFill>
                <a:latin typeface="+mj-ea"/>
                <a:ea typeface="+mj-ea"/>
              </a:rPr>
              <a:t>有关</a:t>
            </a:r>
            <a:r>
              <a:rPr lang="zh-CN" altLang="en-US" sz="6000" b="1" dirty="0">
                <a:solidFill>
                  <a:schemeClr val="bg1"/>
                </a:solidFill>
                <a:latin typeface="+mj-ea"/>
                <a:ea typeface="+mj-ea"/>
              </a:rPr>
              <a:t>反应热的比较、计算</a:t>
            </a:r>
          </a:p>
        </p:txBody>
      </p:sp>
    </p:spTree>
    <p:extLst>
      <p:ext uri="{BB962C8B-B14F-4D97-AF65-F5344CB8AC3E}">
        <p14:creationId xmlns:p14="http://schemas.microsoft.com/office/powerpoint/2010/main" val="23774045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75973" y="693490"/>
            <a:ext cx="11689063"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的比较</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比较</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的大小时需考虑正负号，对放热反应，放热越多，</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对吸热反应，吸热越多，</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反应热的有关计算</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根据热化学方程式计算</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根据已知的热化学方程式和已知的反应物或生成物的物质的量或反应吸收或放出的热量，可以把反应热当作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产物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，计算反应放出或吸收的热量。</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如：</a:t>
            </a:r>
            <a:r>
              <a:rPr lang="en-US" altLang="zh-CN" sz="2800" kern="100" dirty="0">
                <a:latin typeface="Times New Roman"/>
                <a:ea typeface="华文细黑"/>
              </a:rPr>
              <a:t>16 g</a:t>
            </a:r>
            <a:r>
              <a:rPr lang="zh-CN" altLang="zh-CN" sz="2800" kern="100" dirty="0">
                <a:latin typeface="Times New Roman"/>
                <a:ea typeface="华文细黑"/>
                <a:cs typeface="Times New Roman"/>
              </a:rPr>
              <a:t>固体硫完全燃烧放出</a:t>
            </a:r>
            <a:r>
              <a:rPr lang="en-US" altLang="zh-CN" sz="2800" kern="100" dirty="0">
                <a:latin typeface="Times New Roman"/>
                <a:ea typeface="华文细黑"/>
              </a:rPr>
              <a:t>148.4 kJ</a:t>
            </a:r>
            <a:r>
              <a:rPr lang="zh-CN" altLang="zh-CN" sz="2800" kern="100" dirty="0">
                <a:latin typeface="Times New Roman"/>
                <a:ea typeface="华文细黑"/>
                <a:cs typeface="Times New Roman"/>
              </a:rPr>
              <a:t>的热量，则</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固体硫完全燃烧放出的热量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rPr>
              <a:t>	</a:t>
            </a:r>
            <a:r>
              <a:rPr lang="zh-CN" altLang="en-US" sz="2800" u="sng" kern="100" dirty="0" smtClean="0">
                <a:latin typeface="Times New Roman"/>
                <a:ea typeface="华文细黑"/>
              </a:rPr>
              <a:t>　　</a:t>
            </a:r>
            <a:r>
              <a:rPr lang="en-US" altLang="zh-CN" sz="2800" kern="100" dirty="0" smtClean="0">
                <a:latin typeface="Times New Roman"/>
                <a:ea typeface="华文细黑"/>
              </a:rPr>
              <a:t> </a:t>
            </a:r>
            <a:r>
              <a:rPr lang="en-US" altLang="zh-CN" sz="2800" kern="100" dirty="0">
                <a:latin typeface="Times New Roman"/>
                <a:ea typeface="华文细黑"/>
              </a:rPr>
              <a:t>kJ</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2206774" y="5950074"/>
            <a:ext cx="992579"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296.8</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9911630" y="141357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越小</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583038" y="2061642"/>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越大</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2" name="组合 11"/>
          <p:cNvGrpSpPr/>
          <p:nvPr/>
        </p:nvGrpSpPr>
        <p:grpSpPr>
          <a:xfrm>
            <a:off x="1" y="-2"/>
            <a:ext cx="1836949" cy="634848"/>
            <a:chOff x="0" y="-2"/>
            <a:chExt cx="1377891" cy="634701"/>
          </a:xfrm>
          <a:solidFill>
            <a:srgbClr val="FFC000"/>
          </a:solidFill>
        </p:grpSpPr>
        <p:sp>
          <p:nvSpPr>
            <p:cNvPr id="13" name="矩形 1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7" name="直角三角形 1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8" name="矩形 17"/>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19"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554087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6" grpId="0"/>
      <p:bldP spid="6"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0090" y="1507456"/>
            <a:ext cx="11388152" cy="3570184"/>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smtClean="0">
                <a:latin typeface="Times New Roman"/>
                <a:ea typeface="华文细黑"/>
                <a:cs typeface="Courier New"/>
              </a:rPr>
              <a:t>2</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焓</a:t>
            </a:r>
            <a:r>
              <a:rPr lang="zh-CN" altLang="zh-CN" sz="2800" kern="100" dirty="0">
                <a:latin typeface="Times New Roman"/>
                <a:ea typeface="华文细黑"/>
                <a:cs typeface="Times New Roman"/>
              </a:rPr>
              <a:t>变、反应热</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定义：</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条件</a:t>
            </a:r>
            <a:r>
              <a:rPr lang="zh-CN" altLang="zh-CN" sz="2800" kern="100" dirty="0">
                <a:latin typeface="Times New Roman"/>
                <a:ea typeface="华文细黑"/>
                <a:cs typeface="Times New Roman"/>
              </a:rPr>
              <a:t>下进行的反应</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en-US"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符号</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20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单位</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rPr>
              <a:t>	</a:t>
            </a:r>
            <a:r>
              <a:rPr lang="zh-CN" altLang="en-US" sz="2800" u="sng" kern="100" dirty="0" smtClean="0">
                <a:latin typeface="Times New Roman"/>
                <a:ea typeface="华文细黑"/>
              </a:rPr>
              <a:t>　　　</a:t>
            </a:r>
            <a:r>
              <a:rPr lang="zh-CN" altLang="zh-CN" sz="2800" kern="100" dirty="0" smtClean="0">
                <a:latin typeface="Times New Roman"/>
                <a:ea typeface="华文细黑"/>
                <a:cs typeface="Times New Roman"/>
              </a:rPr>
              <a:t>或</a:t>
            </a:r>
            <a:r>
              <a:rPr lang="en-US" altLang="zh-CN" sz="2800" u="sng" kern="100" dirty="0" smtClean="0">
                <a:latin typeface="Times New Roman"/>
                <a:ea typeface="华文细黑"/>
              </a:rPr>
              <a:t>	</a:t>
            </a:r>
            <a:r>
              <a:rPr lang="zh-CN" altLang="en-US" sz="2800" u="sng" kern="100" dirty="0" smtClean="0">
                <a:latin typeface="Times New Roman"/>
                <a:ea typeface="华文细黑"/>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422798" y="258474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恒压</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6974512" y="2594273"/>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热效应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2035645" y="3473113"/>
            <a:ext cx="675185"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Δ</a:t>
            </a:r>
            <a:r>
              <a:rPr lang="en-US" altLang="zh-CN" sz="2800" i="1" kern="100" dirty="0">
                <a:solidFill>
                  <a:srgbClr val="0000FF"/>
                </a:solidFill>
                <a:latin typeface="Times New Roman"/>
                <a:ea typeface="华文细黑"/>
                <a:cs typeface="Times New Roman"/>
              </a:rPr>
              <a:t>H</a:t>
            </a:r>
            <a:endParaRPr lang="zh-CN" altLang="en-US" sz="2800" i="1" kern="100" dirty="0">
              <a:solidFill>
                <a:srgbClr val="0000FF"/>
              </a:solidFill>
              <a:latin typeface="Times New Roman"/>
              <a:ea typeface="华文细黑"/>
              <a:cs typeface="Times New Roman"/>
            </a:endParaRPr>
          </a:p>
        </p:txBody>
      </p:sp>
      <p:sp>
        <p:nvSpPr>
          <p:cNvPr id="13" name="矩形 12"/>
          <p:cNvSpPr/>
          <p:nvPr/>
        </p:nvSpPr>
        <p:spPr>
          <a:xfrm>
            <a:off x="2062758" y="4337209"/>
            <a:ext cx="1540806" cy="523220"/>
          </a:xfrm>
          <a:prstGeom prst="rect">
            <a:avLst/>
          </a:prstGeom>
        </p:spPr>
        <p:txBody>
          <a:bodyPr wrap="none">
            <a:spAutoFit/>
          </a:bodyPr>
          <a:lstStyle/>
          <a:p>
            <a:r>
              <a:rPr lang="en-US" altLang="zh-CN" sz="2800" kern="100" dirty="0" err="1">
                <a:solidFill>
                  <a:srgbClr val="0000FF"/>
                </a:solidFill>
                <a:latin typeface="Times New Roman"/>
                <a:ea typeface="华文细黑"/>
              </a:rPr>
              <a:t>kJ·mol</a:t>
            </a:r>
            <a:r>
              <a:rPr lang="zh-CN" altLang="zh-CN" sz="2800" kern="100" baseline="30000" dirty="0">
                <a:solidFill>
                  <a:srgbClr val="0000FF"/>
                </a:solidFill>
                <a:latin typeface="Times New Roman"/>
                <a:ea typeface="华文细黑"/>
                <a:cs typeface="Times New Roman"/>
              </a:rPr>
              <a:t>－</a:t>
            </a:r>
            <a:r>
              <a:rPr lang="en-US" altLang="zh-CN" sz="2800" kern="100" baseline="30000" dirty="0">
                <a:solidFill>
                  <a:srgbClr val="0000FF"/>
                </a:solidFill>
                <a:latin typeface="Times New Roman"/>
                <a:ea typeface="华文细黑"/>
              </a:rPr>
              <a:t>1</a:t>
            </a:r>
            <a:endParaRPr lang="zh-CN" altLang="en-US" dirty="0">
              <a:solidFill>
                <a:srgbClr val="0000FF"/>
              </a:solidFill>
            </a:endParaRPr>
          </a:p>
        </p:txBody>
      </p:sp>
      <p:sp>
        <p:nvSpPr>
          <p:cNvPr id="15" name="矩形 14"/>
          <p:cNvSpPr/>
          <p:nvPr/>
        </p:nvSpPr>
        <p:spPr>
          <a:xfrm>
            <a:off x="4439022" y="4346734"/>
            <a:ext cx="1160895"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kJ/</a:t>
            </a:r>
            <a:r>
              <a:rPr lang="en-US" altLang="zh-CN" sz="2800" kern="100" dirty="0" err="1">
                <a:solidFill>
                  <a:srgbClr val="0000FF"/>
                </a:solidFill>
                <a:latin typeface="Times New Roman"/>
                <a:ea typeface="华文细黑"/>
                <a:cs typeface="Times New Roman"/>
              </a:rPr>
              <a:t>mol</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7" grpId="0"/>
      <p:bldP spid="7" grpId="1"/>
      <p:bldP spid="10" grpId="0"/>
      <p:bldP spid="10" grpId="1"/>
      <p:bldP spid="13" grpId="0"/>
      <p:bldP spid="13" grpId="1"/>
      <p:bldP spid="15" grpId="0"/>
      <p:bldP spid="1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443162"/>
            <a:ext cx="1145874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根据物质燃烧放热的数值计算：</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可燃物</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如：已知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的燃烧热为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285.8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1 g 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完全燃烧生成液态水放出的热量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en-US"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kJ</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根据盖斯定律计算、比较。根据下列反应过程，试判断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的关系：</a:t>
            </a:r>
            <a:endParaRPr lang="zh-CN" altLang="zh-CN" sz="1050" kern="100" dirty="0">
              <a:latin typeface="宋体"/>
              <a:cs typeface="Courier New"/>
            </a:endParaRPr>
          </a:p>
        </p:txBody>
      </p:sp>
      <p:sp>
        <p:nvSpPr>
          <p:cNvPr id="3" name="矩形 2"/>
          <p:cNvSpPr/>
          <p:nvPr/>
        </p:nvSpPr>
        <p:spPr>
          <a:xfrm>
            <a:off x="3286894" y="1811710"/>
            <a:ext cx="992579"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142.9</a:t>
            </a:r>
            <a:endParaRPr lang="zh-CN" altLang="en-US" sz="2800" kern="100" dirty="0">
              <a:solidFill>
                <a:srgbClr val="0000FF"/>
              </a:solidFill>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603109352"/>
              </p:ext>
            </p:extLst>
          </p:nvPr>
        </p:nvGraphicFramePr>
        <p:xfrm>
          <a:off x="406574" y="3305547"/>
          <a:ext cx="10772775" cy="3076575"/>
        </p:xfrm>
        <a:graphic>
          <a:graphicData uri="http://schemas.openxmlformats.org/presentationml/2006/ole">
            <mc:AlternateContent xmlns:mc="http://schemas.openxmlformats.org/markup-compatibility/2006">
              <mc:Choice xmlns:v="urn:schemas-microsoft-com:vml" Requires="v">
                <p:oleObj spid="_x0000_s205850" name="Document" r:id="rId4" imgW="10777032" imgH="3075867" progId="Word.Document.8">
                  <p:embed/>
                </p:oleObj>
              </mc:Choice>
              <mc:Fallback>
                <p:oleObj name="Document" r:id="rId4" imgW="10777032" imgH="3075867" progId="Word.Document.8">
                  <p:embed/>
                  <p:pic>
                    <p:nvPicPr>
                      <p:cNvPr id="0" name=""/>
                      <p:cNvPicPr/>
                      <p:nvPr/>
                    </p:nvPicPr>
                    <p:blipFill>
                      <a:blip r:embed="rId5"/>
                      <a:stretch>
                        <a:fillRect/>
                      </a:stretch>
                    </p:blipFill>
                    <p:spPr>
                      <a:xfrm>
                        <a:off x="406574" y="3305547"/>
                        <a:ext cx="10772775" cy="3076575"/>
                      </a:xfrm>
                      <a:prstGeom prst="rect">
                        <a:avLst/>
                      </a:prstGeom>
                    </p:spPr>
                  </p:pic>
                </p:oleObj>
              </mc:Fallback>
            </mc:AlternateContent>
          </a:graphicData>
        </a:graphic>
      </p:graphicFrame>
      <p:sp>
        <p:nvSpPr>
          <p:cNvPr id="6" name="矩形 5"/>
          <p:cNvSpPr/>
          <p:nvPr/>
        </p:nvSpPr>
        <p:spPr>
          <a:xfrm>
            <a:off x="795189" y="5023495"/>
            <a:ext cx="1944763" cy="523220"/>
          </a:xfrm>
          <a:prstGeom prst="rect">
            <a:avLst/>
          </a:prstGeom>
        </p:spPr>
        <p:txBody>
          <a:bodyPr wrap="none">
            <a:spAutoFit/>
          </a:bodyPr>
          <a:lstStyle/>
          <a:p>
            <a:r>
              <a:rPr lang="en-US" altLang="zh-CN" sz="2800" kern="100" dirty="0">
                <a:solidFill>
                  <a:srgbClr val="0000FF"/>
                </a:solidFill>
                <a:latin typeface="Times New Roman"/>
                <a:ea typeface="华文细黑"/>
              </a:rPr>
              <a:t>Δ</a:t>
            </a:r>
            <a:r>
              <a:rPr lang="en-US" altLang="zh-CN" sz="2800" i="1"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1</a:t>
            </a:r>
            <a:r>
              <a:rPr lang="zh-CN" altLang="zh-CN" sz="2800" kern="100" dirty="0">
                <a:solidFill>
                  <a:srgbClr val="0000FF"/>
                </a:solidFill>
                <a:latin typeface="Times New Roman"/>
                <a:ea typeface="华文细黑"/>
                <a:cs typeface="Times New Roman"/>
              </a:rPr>
              <a:t>＝</a:t>
            </a:r>
            <a:r>
              <a:rPr lang="en-US" altLang="zh-CN" sz="2800" i="1" kern="100" dirty="0">
                <a:solidFill>
                  <a:srgbClr val="0000FF"/>
                </a:solidFill>
                <a:latin typeface="Times New Roman"/>
                <a:ea typeface="华文细黑"/>
              </a:rPr>
              <a:t>a</a:t>
            </a:r>
            <a:r>
              <a:rPr lang="en-US" altLang="zh-CN" sz="2800" kern="100" dirty="0">
                <a:solidFill>
                  <a:srgbClr val="0000FF"/>
                </a:solidFill>
                <a:latin typeface="Times New Roman"/>
                <a:ea typeface="华文细黑"/>
              </a:rPr>
              <a:t>Δ</a:t>
            </a:r>
            <a:r>
              <a:rPr lang="en-US" altLang="zh-CN" sz="2800" i="1"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444883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3" grpId="0"/>
      <p:bldP spid="3" grpId="1"/>
      <p:bldP spid="6" grpId="0"/>
      <p:bldP spid="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4150751709"/>
              </p:ext>
            </p:extLst>
          </p:nvPr>
        </p:nvGraphicFramePr>
        <p:xfrm>
          <a:off x="406574" y="189434"/>
          <a:ext cx="10772775" cy="2800350"/>
        </p:xfrm>
        <a:graphic>
          <a:graphicData uri="http://schemas.openxmlformats.org/presentationml/2006/ole">
            <mc:AlternateContent xmlns:mc="http://schemas.openxmlformats.org/markup-compatibility/2006">
              <mc:Choice xmlns:v="urn:schemas-microsoft-com:vml" Requires="v">
                <p:oleObj spid="_x0000_s203803" name="Document" r:id="rId4" imgW="10777032" imgH="2799449" progId="Word.Document.8">
                  <p:embed/>
                </p:oleObj>
              </mc:Choice>
              <mc:Fallback>
                <p:oleObj name="Document" r:id="rId4" imgW="10777032" imgH="2799449" progId="Word.Document.8">
                  <p:embed/>
                  <p:pic>
                    <p:nvPicPr>
                      <p:cNvPr id="0" name=""/>
                      <p:cNvPicPr/>
                      <p:nvPr/>
                    </p:nvPicPr>
                    <p:blipFill>
                      <a:blip r:embed="rId5"/>
                      <a:stretch>
                        <a:fillRect/>
                      </a:stretch>
                    </p:blipFill>
                    <p:spPr>
                      <a:xfrm>
                        <a:off x="406574" y="189434"/>
                        <a:ext cx="10772775" cy="2800350"/>
                      </a:xfrm>
                      <a:prstGeom prst="rect">
                        <a:avLst/>
                      </a:prstGeom>
                    </p:spPr>
                  </p:pic>
                </p:oleObj>
              </mc:Fallback>
            </mc:AlternateContent>
          </a:graphicData>
        </a:graphic>
      </p:graphicFrame>
      <p:sp>
        <p:nvSpPr>
          <p:cNvPr id="5" name="矩形 4"/>
          <p:cNvSpPr/>
          <p:nvPr/>
        </p:nvSpPr>
        <p:spPr>
          <a:xfrm>
            <a:off x="262558" y="2493690"/>
            <a:ext cx="11458743" cy="4001071"/>
          </a:xfrm>
          <a:prstGeom prst="rect">
            <a:avLst/>
          </a:prstGeom>
        </p:spPr>
        <p:txBody>
          <a:bodyPr wrap="square" lIns="121898" tIns="60948" rIns="121898" bIns="60948">
            <a:spAutoFit/>
          </a:bodyPr>
          <a:lstStyle/>
          <a:p>
            <a:pPr>
              <a:lnSpc>
                <a:spcPct val="150000"/>
              </a:lnSpc>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u="sng" kern="100" dirty="0" smtClean="0">
                <a:latin typeface="Times New Roman"/>
                <a:ea typeface="华文细黑"/>
                <a:cs typeface="Courier New"/>
              </a:rPr>
              <a:t>			</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注　在反应过程设计中，会遇到同一物质的三态</a:t>
            </a:r>
            <a:r>
              <a:rPr lang="en-US" altLang="zh-CN" sz="2800" kern="100" dirty="0">
                <a:latin typeface="Times New Roman"/>
                <a:ea typeface="华文细黑"/>
              </a:rPr>
              <a:t>(</a:t>
            </a:r>
            <a:r>
              <a:rPr lang="zh-CN" altLang="zh-CN" sz="2800" kern="100" dirty="0">
                <a:latin typeface="Times New Roman"/>
                <a:ea typeface="华文细黑"/>
                <a:cs typeface="Times New Roman"/>
              </a:rPr>
              <a:t>固、液、气</a:t>
            </a:r>
            <a:r>
              <a:rPr lang="en-US" altLang="zh-CN" sz="2800" kern="100" dirty="0">
                <a:latin typeface="Times New Roman"/>
                <a:ea typeface="华文细黑"/>
              </a:rPr>
              <a:t>)</a:t>
            </a:r>
            <a:r>
              <a:rPr lang="zh-CN" altLang="zh-CN" sz="2800" kern="100" dirty="0">
                <a:latin typeface="Times New Roman"/>
                <a:ea typeface="华文细黑"/>
                <a:cs typeface="Times New Roman"/>
              </a:rPr>
              <a:t>的相互变化，状态由固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气变化时，会吸热；反之会放热。</a:t>
            </a:r>
            <a:endParaRPr lang="zh-CN" altLang="zh-CN" sz="1050" kern="100" dirty="0">
              <a:latin typeface="宋体"/>
              <a:cs typeface="Courier New"/>
            </a:endParaRPr>
          </a:p>
        </p:txBody>
      </p:sp>
      <p:pic>
        <p:nvPicPr>
          <p:cNvPr id="203778" name="Picture 2" descr="HX3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932" y="2718073"/>
            <a:ext cx="2247946" cy="121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982638" y="4446600"/>
            <a:ext cx="261481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Δ</a:t>
            </a:r>
            <a:r>
              <a:rPr lang="en-US" altLang="zh-CN" sz="2800" i="1" kern="100" dirty="0">
                <a:solidFill>
                  <a:srgbClr val="0000FF"/>
                </a:solidFill>
                <a:latin typeface="Times New Roman"/>
                <a:ea typeface="华文细黑"/>
                <a:cs typeface="Courier New"/>
              </a:rPr>
              <a:t>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Δ</a:t>
            </a:r>
            <a:r>
              <a:rPr lang="en-US" altLang="zh-CN" sz="2800" i="1"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1</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Δ</a:t>
            </a:r>
            <a:r>
              <a:rPr lang="en-US" altLang="zh-CN" sz="2800" i="1"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9" name="矩形 8"/>
          <p:cNvSpPr/>
          <p:nvPr/>
        </p:nvSpPr>
        <p:spPr>
          <a:xfrm>
            <a:off x="875882" y="1701602"/>
            <a:ext cx="2303836" cy="523220"/>
          </a:xfrm>
          <a:prstGeom prst="rect">
            <a:avLst/>
          </a:prstGeom>
        </p:spPr>
        <p:txBody>
          <a:bodyPr wrap="none">
            <a:spAutoFit/>
          </a:bodyPr>
          <a:lstStyle/>
          <a:p>
            <a:r>
              <a:rPr lang="en-US" altLang="zh-CN" sz="2800" kern="100" dirty="0">
                <a:solidFill>
                  <a:srgbClr val="0000FF"/>
                </a:solidFill>
                <a:latin typeface="Times New Roman"/>
                <a:ea typeface="华文细黑"/>
              </a:rPr>
              <a:t>Δ</a:t>
            </a:r>
            <a:r>
              <a:rPr lang="en-US" altLang="zh-CN" sz="2800" i="1"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i="1" kern="100" dirty="0">
                <a:solidFill>
                  <a:srgbClr val="0000FF"/>
                </a:solidFill>
                <a:latin typeface="Times New Roman"/>
                <a:ea typeface="华文细黑"/>
              </a:rPr>
              <a:t>a</a:t>
            </a:r>
            <a:r>
              <a:rPr lang="en-US" altLang="zh-CN" sz="2800" kern="100" dirty="0">
                <a:solidFill>
                  <a:srgbClr val="0000FF"/>
                </a:solidFill>
                <a:latin typeface="Times New Roman"/>
                <a:ea typeface="华文细黑"/>
              </a:rPr>
              <a:t>Δ</a:t>
            </a:r>
            <a:r>
              <a:rPr lang="en-US" altLang="zh-CN" sz="2800" i="1"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1</a:t>
            </a:r>
            <a:endParaRPr lang="zh-CN" altLang="en-US" sz="2800"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81680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7" grpId="0"/>
      <p:bldP spid="7" grpId="1"/>
      <p:bldP spid="9" grpId="0"/>
      <p:bldP spid="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bwMode="auto">
          <a:xfrm>
            <a:off x="262558" y="405458"/>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4" name="矩形 3"/>
          <p:cNvSpPr/>
          <p:nvPr/>
        </p:nvSpPr>
        <p:spPr>
          <a:xfrm>
            <a:off x="325095" y="1052676"/>
            <a:ext cx="11458743" cy="5401454"/>
          </a:xfrm>
          <a:prstGeom prst="rect">
            <a:avLst/>
          </a:prstGeom>
        </p:spPr>
        <p:txBody>
          <a:bodyPr wrap="square" lIns="121898" tIns="60948" rIns="121898" bIns="60948">
            <a:spAutoFit/>
          </a:bodyPr>
          <a:lstStyle/>
          <a:p>
            <a:pPr algn="just">
              <a:lnSpc>
                <a:spcPct val="175000"/>
              </a:lnSpc>
              <a:spcAft>
                <a:spcPts val="0"/>
              </a:spcAft>
            </a:pPr>
            <a:r>
              <a:rPr lang="en-US" altLang="zh-CN" sz="2800" kern="100" dirty="0" smtClean="0">
                <a:latin typeface="Times New Roman"/>
                <a:ea typeface="华文细黑"/>
                <a:cs typeface="Courier New"/>
              </a:rPr>
              <a:t>1</a:t>
            </a:r>
            <a:r>
              <a:rPr lang="en-US" altLang="zh-CN" sz="2800" kern="100" dirty="0" smtClean="0">
                <a:solidFill>
                  <a:srgbClr val="000000"/>
                </a:solidFill>
                <a:latin typeface="Times New Roman"/>
                <a:cs typeface="Courier New"/>
              </a:rPr>
              <a:t>.</a:t>
            </a:r>
            <a:r>
              <a:rPr lang="zh-CN" altLang="zh-CN" sz="2800" kern="100" dirty="0">
                <a:latin typeface="Times New Roman"/>
                <a:ea typeface="华文细黑"/>
                <a:cs typeface="Times New Roman"/>
              </a:rPr>
              <a:t>试比较下列各组</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的大小。</a:t>
            </a:r>
            <a:endParaRPr lang="zh-CN" altLang="zh-CN" sz="2800" kern="100" dirty="0">
              <a:latin typeface="宋体"/>
              <a:cs typeface="Courier New"/>
            </a:endParaRPr>
          </a:p>
          <a:p>
            <a:pPr algn="just">
              <a:lnSpc>
                <a:spcPct val="17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同一反应，生成物状态不同时</a:t>
            </a:r>
            <a:endParaRPr lang="zh-CN" altLang="zh-CN" sz="2800" kern="100" dirty="0">
              <a:latin typeface="宋体"/>
              <a:cs typeface="Courier New"/>
            </a:endParaRPr>
          </a:p>
          <a:p>
            <a:pPr algn="just">
              <a:lnSpc>
                <a:spcPct val="175000"/>
              </a:lnSpc>
              <a:spcAft>
                <a:spcPts val="0"/>
              </a:spcAft>
            </a:pP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1</a:t>
            </a:r>
            <a:r>
              <a:rPr lang="en-US" altLang="zh-CN" sz="2800" kern="100" dirty="0" smtClean="0">
                <a:latin typeface="Times New Roman"/>
                <a:ea typeface="华文细黑"/>
                <a:cs typeface="Courier New"/>
              </a:rPr>
              <a:t>&lt;0</a:t>
            </a:r>
            <a:endParaRPr lang="zh-CN" altLang="zh-CN" sz="2800" kern="100" dirty="0">
              <a:latin typeface="宋体"/>
              <a:cs typeface="Courier New"/>
            </a:endParaRPr>
          </a:p>
          <a:p>
            <a:pPr algn="just">
              <a:lnSpc>
                <a:spcPct val="175000"/>
              </a:lnSpc>
              <a:spcAft>
                <a:spcPts val="0"/>
              </a:spcAft>
            </a:pP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&lt;0</a:t>
            </a:r>
            <a:endParaRPr lang="zh-CN" altLang="zh-CN" sz="2800" kern="100" dirty="0">
              <a:latin typeface="宋体"/>
              <a:cs typeface="Courier New"/>
            </a:endParaRPr>
          </a:p>
          <a:p>
            <a:pPr>
              <a:lnSpc>
                <a:spcPct val="175000"/>
              </a:lnSpc>
            </a:pP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smtClean="0">
                <a:latin typeface="Times New Roman"/>
                <a:ea typeface="华文细黑"/>
              </a:rPr>
              <a:t>___</a:t>
            </a:r>
            <a:r>
              <a:rPr lang="en-US" altLang="zh-CN" sz="2800" kern="100" dirty="0">
                <a:latin typeface="Times New Roman"/>
                <a:ea typeface="华文细黑"/>
              </a:rPr>
              <a:t>__</a:t>
            </a:r>
            <a:r>
              <a:rPr lang="en-US" altLang="zh-CN" sz="2800" kern="100" dirty="0" smtClean="0">
                <a:latin typeface="Times New Roman"/>
                <a:ea typeface="华文细黑"/>
              </a:rPr>
              <a:t>_</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，下同</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&lt;0</a:t>
            </a:r>
            <a:endParaRPr lang="zh-CN" altLang="zh-CN" sz="2800" kern="100" dirty="0">
              <a:latin typeface="宋体"/>
              <a:cs typeface="Courier New"/>
            </a:endParaRPr>
          </a:p>
          <a:p>
            <a:pPr>
              <a:lnSpc>
                <a:spcPct val="175000"/>
              </a:lnSpc>
            </a:pP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&lt;Δ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1647260" y="4140349"/>
            <a:ext cx="415498" cy="584775"/>
          </a:xfrm>
          <a:prstGeom prst="rect">
            <a:avLst/>
          </a:prstGeom>
        </p:spPr>
        <p:txBody>
          <a:bodyPr wrap="none">
            <a:spAutoFit/>
          </a:bodyPr>
          <a:lstStyle/>
          <a:p>
            <a:r>
              <a:rPr lang="en-US" altLang="zh-CN" sz="3200" kern="100" dirty="0">
                <a:solidFill>
                  <a:schemeClr val="accent6">
                    <a:lumMod val="75000"/>
                  </a:schemeClr>
                </a:solidFill>
                <a:latin typeface="Times New Roman"/>
                <a:ea typeface="华文细黑"/>
                <a:cs typeface="Times New Roman"/>
              </a:rPr>
              <a:t>&gt;</a:t>
            </a:r>
            <a:endParaRPr lang="zh-CN" altLang="en-US" sz="3200" kern="100" dirty="0">
              <a:solidFill>
                <a:schemeClr val="accent6">
                  <a:lumMod val="75000"/>
                </a:schemeClr>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13893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blinds(horizontal)">
                                      <p:cBhvr>
                                        <p:cTn id="10" dur="500"/>
                                        <p:tgtEl>
                                          <p:spTgt spid="4">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xEl>
                                              <p:pRg st="5" end="5"/>
                                            </p:txEl>
                                          </p:spTgt>
                                        </p:tgtEl>
                                      </p:cBhvr>
                                    </p:animEffect>
                                    <p:set>
                                      <p:cBhvr>
                                        <p:cTn id="20" dur="1" fill="hold">
                                          <p:stCondLst>
                                            <p:cond delay="499"/>
                                          </p:stCondLst>
                                        </p:cTn>
                                        <p:tgtEl>
                                          <p:spTgt spid="4">
                                            <p:txEl>
                                              <p:pRg st="5" end="5"/>
                                            </p:txEl>
                                          </p:spTgt>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
                                            <p:txEl>
                                              <p:pRg st="6" end="6"/>
                                            </p:txEl>
                                          </p:spTgt>
                                        </p:tgtEl>
                                      </p:cBhvr>
                                    </p:animEffect>
                                    <p:set>
                                      <p:cBhvr>
                                        <p:cTn id="23" dur="1" fill="hold">
                                          <p:stCondLst>
                                            <p:cond delay="499"/>
                                          </p:stCondLst>
                                        </p:cTn>
                                        <p:tgtEl>
                                          <p:spTgt spid="4">
                                            <p:txEl>
                                              <p:pRg st="6" end="6"/>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 grpId="0" uiExpand="1" build="allAtOnce"/>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095" y="512325"/>
            <a:ext cx="11458743"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同一反应，反应物状态不同时</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&lt;0</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&lt;0</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____Δ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b="1" kern="100" dirty="0" smtClean="0">
              <a:solidFill>
                <a:srgbClr val="0000FF"/>
              </a:solidFill>
              <a:latin typeface="Times New Roman"/>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Courier New"/>
              </a:rPr>
              <a:t> </a:t>
            </a:r>
            <a:endParaRPr lang="zh-CN" altLang="zh-CN" sz="2800" kern="100" dirty="0">
              <a:latin typeface="宋体"/>
              <a:cs typeface="Courier New"/>
            </a:endParaRPr>
          </a:p>
          <a:p>
            <a:pPr>
              <a:lnSpc>
                <a:spcPct val="150000"/>
              </a:lnSpc>
            </a:pPr>
            <a:endParaRPr lang="en-US" altLang="zh-CN" sz="2800" kern="100" dirty="0" smtClean="0">
              <a:latin typeface="Times New Roman"/>
              <a:ea typeface="华文细黑"/>
            </a:endParaRPr>
          </a:p>
          <a:p>
            <a:pPr>
              <a:lnSpc>
                <a:spcPct val="150000"/>
              </a:lnSpc>
            </a:pP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en-US" altLang="zh-CN" sz="2800" kern="100" baseline="-25000" dirty="0" smtClean="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，又</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en-US" altLang="zh-CN" sz="2800" kern="100" dirty="0">
                <a:latin typeface="Times New Roman"/>
                <a:ea typeface="华文细黑"/>
              </a:rPr>
              <a:t>&lt;0</a:t>
            </a:r>
            <a:r>
              <a:rPr lang="zh-CN" altLang="zh-CN" sz="2800" kern="100" dirty="0">
                <a:latin typeface="Times New Roman"/>
                <a:ea typeface="华文细黑"/>
                <a:cs typeface="Times New Roman"/>
              </a:rPr>
              <a:t>，所以</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&lt;Δ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pic>
        <p:nvPicPr>
          <p:cNvPr id="204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959" y="3475588"/>
            <a:ext cx="4074207" cy="1178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3685" y="2503215"/>
            <a:ext cx="415498" cy="584775"/>
          </a:xfrm>
          <a:prstGeom prst="rect">
            <a:avLst/>
          </a:prstGeom>
        </p:spPr>
        <p:txBody>
          <a:bodyPr wrap="none">
            <a:spAutoFit/>
          </a:bodyPr>
          <a:lstStyle/>
          <a:p>
            <a:r>
              <a:rPr lang="en-US" altLang="zh-CN" sz="3200" kern="100" dirty="0">
                <a:solidFill>
                  <a:schemeClr val="accent6">
                    <a:lumMod val="75000"/>
                  </a:schemeClr>
                </a:solidFill>
                <a:latin typeface="Times New Roman"/>
                <a:ea typeface="华文细黑"/>
                <a:cs typeface="Times New Roman"/>
              </a:rPr>
              <a:t>&lt;</a:t>
            </a:r>
            <a:endParaRPr lang="zh-CN" altLang="en-US" sz="3200" kern="100" dirty="0">
              <a:solidFill>
                <a:schemeClr val="accent6">
                  <a:lumMod val="75000"/>
                </a:schemeClr>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a:t>
            </a: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23425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blinds(horizontal)">
                                      <p:cBhvr>
                                        <p:cTn id="10" dur="500"/>
                                        <p:tgtEl>
                                          <p:spTgt spid="2">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04802"/>
                                        </p:tgtEl>
                                        <p:attrNameLst>
                                          <p:attrName>style.visibility</p:attrName>
                                        </p:attrNameLst>
                                      </p:cBhvr>
                                      <p:to>
                                        <p:strVal val="visible"/>
                                      </p:to>
                                    </p:set>
                                    <p:animEffect transition="in" filter="blinds(horizontal)">
                                      <p:cBhvr>
                                        <p:cTn id="13" dur="500"/>
                                        <p:tgtEl>
                                          <p:spTgt spid="20480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xEl>
                                              <p:pRg st="5" end="5"/>
                                            </p:txEl>
                                          </p:spTgt>
                                        </p:tgtEl>
                                      </p:cBhvr>
                                    </p:animEffect>
                                    <p:set>
                                      <p:cBhvr>
                                        <p:cTn id="23" dur="1" fill="hold">
                                          <p:stCondLst>
                                            <p:cond delay="499"/>
                                          </p:stCondLst>
                                        </p:cTn>
                                        <p:tgtEl>
                                          <p:spTgt spid="2">
                                            <p:txEl>
                                              <p:pRg st="5" end="5"/>
                                            </p:txEl>
                                          </p:spTgt>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
                                            <p:txEl>
                                              <p:pRg st="7" end="7"/>
                                            </p:txEl>
                                          </p:spTgt>
                                        </p:tgtEl>
                                      </p:cBhvr>
                                    </p:animEffect>
                                    <p:set>
                                      <p:cBhvr>
                                        <p:cTn id="26" dur="1" fill="hold">
                                          <p:stCondLst>
                                            <p:cond delay="499"/>
                                          </p:stCondLst>
                                        </p:cTn>
                                        <p:tgtEl>
                                          <p:spTgt spid="2">
                                            <p:txEl>
                                              <p:pRg st="7" end="7"/>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04802"/>
                                        </p:tgtEl>
                                      </p:cBhvr>
                                    </p:animEffect>
                                    <p:set>
                                      <p:cBhvr>
                                        <p:cTn id="29" dur="1" fill="hold">
                                          <p:stCondLst>
                                            <p:cond delay="499"/>
                                          </p:stCondLst>
                                        </p:cTn>
                                        <p:tgtEl>
                                          <p:spTgt spid="20480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uiExpand="1" build="allAtOnce"/>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25095" y="320951"/>
                <a:ext cx="11458743" cy="45921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两个有联系的不同反应相比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&lt;0</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C(s)</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&lt;0</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____Δ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根据常识可知，</a:t>
                </a:r>
                <a:r>
                  <a:rPr lang="en-US" altLang="zh-CN" sz="2800" kern="100" dirty="0">
                    <a:latin typeface="Times New Roman"/>
                    <a:ea typeface="华文细黑"/>
                  </a:rPr>
                  <a:t>CO(g)</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rPr>
                  <a:t>O</a:t>
                </a:r>
                <a:r>
                  <a:rPr lang="en-US" altLang="zh-CN" sz="2800" kern="100" baseline="-25000" dirty="0" smtClean="0">
                    <a:latin typeface="Times New Roman"/>
                    <a:ea typeface="华文细黑"/>
                  </a:rPr>
                  <a:t>2</a:t>
                </a:r>
                <a:r>
                  <a:rPr lang="en-US" altLang="zh-CN" sz="2800" kern="100" dirty="0" smtClean="0">
                    <a:latin typeface="Times New Roman"/>
                    <a:ea typeface="华文细黑"/>
                  </a:rPr>
                  <a:t>(g</a:t>
                </a:r>
                <a:r>
                  <a:rPr lang="en-US" altLang="zh-CN" sz="2800" kern="100" dirty="0">
                    <a:latin typeface="Times New Roman"/>
                    <a:ea typeface="华文细黑"/>
                  </a:rPr>
                  <a:t>)</a:t>
                </a:r>
                <a:r>
                  <a:rPr lang="en-US" altLang="zh-CN" sz="2800" kern="100" spc="-80" dirty="0">
                    <a:latin typeface="Times New Roman"/>
                    <a:ea typeface="华文细黑"/>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en-US" altLang="zh-CN" sz="2800" kern="100" dirty="0">
                    <a:latin typeface="Times New Roman"/>
                    <a:ea typeface="华文细黑"/>
                  </a:rPr>
                  <a:t>&lt;0</a:t>
                </a:r>
                <a:r>
                  <a:rPr lang="zh-CN" altLang="zh-CN" sz="2800" kern="100" dirty="0">
                    <a:latin typeface="Times New Roman"/>
                    <a:ea typeface="华文细黑"/>
                    <a:cs typeface="Times New Roman"/>
                  </a:rPr>
                  <a:t>，又因为</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，所以</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mc:Choice>
        <mc:Fallback xmlns="">
          <p:sp>
            <p:nvSpPr>
              <p:cNvPr id="2" name="矩形 1"/>
              <p:cNvSpPr>
                <a:spLocks noRot="1" noChangeAspect="1" noMove="1" noResize="1" noEditPoints="1" noAdjustHandles="1" noChangeArrowheads="1" noChangeShapeType="1" noTextEdit="1"/>
              </p:cNvSpPr>
              <p:nvPr/>
            </p:nvSpPr>
            <p:spPr>
              <a:xfrm>
                <a:off x="325095" y="320951"/>
                <a:ext cx="11458743" cy="4592130"/>
              </a:xfrm>
              <a:prstGeom prst="rect">
                <a:avLst/>
              </a:prstGeom>
              <a:blipFill rotWithShape="1">
                <a:blip r:embed="rId2"/>
                <a:stretch>
                  <a:fillRect l="-798"/>
                </a:stretch>
              </a:blipFill>
            </p:spPr>
            <p:txBody>
              <a:bodyPr/>
              <a:lstStyle/>
              <a:p>
                <a:r>
                  <a:rPr lang="zh-CN" altLang="en-US">
                    <a:noFill/>
                  </a:rPr>
                  <a:t> </a:t>
                </a:r>
              </a:p>
            </p:txBody>
          </p:sp>
        </mc:Fallback>
      </mc:AlternateContent>
      <p:sp>
        <p:nvSpPr>
          <p:cNvPr id="5" name="矩形 4"/>
          <p:cNvSpPr/>
          <p:nvPr/>
        </p:nvSpPr>
        <p:spPr>
          <a:xfrm>
            <a:off x="1503244" y="2585562"/>
            <a:ext cx="415498" cy="584775"/>
          </a:xfrm>
          <a:prstGeom prst="rect">
            <a:avLst/>
          </a:prstGeom>
        </p:spPr>
        <p:txBody>
          <a:bodyPr wrap="none">
            <a:spAutoFit/>
          </a:bodyPr>
          <a:lstStyle/>
          <a:p>
            <a:r>
              <a:rPr lang="en-US" altLang="zh-CN" sz="3200" kern="100" dirty="0">
                <a:solidFill>
                  <a:schemeClr val="accent6">
                    <a:lumMod val="75000"/>
                  </a:schemeClr>
                </a:solidFill>
                <a:latin typeface="Times New Roman"/>
                <a:ea typeface="华文细黑"/>
                <a:cs typeface="Times New Roman"/>
              </a:rPr>
              <a:t>&lt;</a:t>
            </a:r>
            <a:endParaRPr lang="zh-CN" altLang="en-US" sz="3200" kern="100" dirty="0">
              <a:solidFill>
                <a:schemeClr val="accent6">
                  <a:lumMod val="75000"/>
                </a:schemeClr>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48271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linds(horizontal)">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
                                            <p:txEl>
                                              <p:pRg st="4" end="4"/>
                                            </p:txEl>
                                          </p:spTgt>
                                        </p:tgtEl>
                                      </p:cBhvr>
                                    </p:animEffect>
                                    <p:set>
                                      <p:cBhvr>
                                        <p:cTn id="17" dur="1" fill="hold">
                                          <p:stCondLst>
                                            <p:cond delay="499"/>
                                          </p:stCondLst>
                                        </p:cTn>
                                        <p:tgtEl>
                                          <p:spTgt spid="2">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uiExpand="1" build="allAtOnce"/>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25095" y="333372"/>
                <a:ext cx="11458743" cy="583272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en-US" altLang="zh-CN" sz="2800" kern="100" dirty="0" smtClean="0">
                    <a:solidFill>
                      <a:srgbClr val="000000"/>
                    </a:solidFill>
                    <a:latin typeface="Times New Roman"/>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=3AlCl(g)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。判断下列变化过程是否正确，正确的划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(1)3AlCl(g)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3C(s)</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err="1">
                    <a:latin typeface="Times New Roman"/>
                    <a:ea typeface="华文细黑"/>
                    <a:cs typeface="Courier New"/>
                  </a:rPr>
                  <a:t>AlCl</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CO(g</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14:m>
                  <m:oMath xmlns:m="http://schemas.openxmlformats.org/officeDocument/2006/math">
                    <m:f>
                      <m:fPr>
                        <m:ctrlPr>
                          <a:rPr lang="en-US" altLang="zh-CN" sz="2800" i="1" kern="100" smtClean="0">
                            <a:latin typeface="Cambria Math"/>
                            <a:ea typeface="华文细黑"/>
                            <a:cs typeface="Courier New"/>
                          </a:rPr>
                        </m:ctrlPr>
                      </m:fPr>
                      <m:num>
                        <m:r>
                          <a:rPr lang="en-US" altLang="zh-CN" sz="2800" b="0" i="1" kern="100" smtClean="0">
                            <a:latin typeface="Cambria Math"/>
                            <a:ea typeface="华文细黑"/>
                            <a:cs typeface="Courier New"/>
                          </a:rPr>
                          <m:t>1</m:t>
                        </m:r>
                      </m:num>
                      <m:den>
                        <m:r>
                          <a:rPr lang="en-US" altLang="zh-CN" sz="2800" b="0" i="1" kern="100" smtClean="0">
                            <a:latin typeface="Cambria Math"/>
                            <a:ea typeface="华文细黑"/>
                            <a:cs typeface="Courier New"/>
                          </a:rPr>
                          <m:t>3</m:t>
                        </m:r>
                      </m:den>
                    </m:f>
                  </m:oMath>
                </a14:m>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14:m>
                  <m:oMath xmlns:m="http://schemas.openxmlformats.org/officeDocument/2006/math">
                    <m:f>
                      <m:fPr>
                        <m:ctrlPr>
                          <a:rPr lang="en-US" altLang="zh-CN" sz="2800" i="1" kern="100">
                            <a:latin typeface="Cambria Math"/>
                            <a:ea typeface="华文细黑"/>
                            <a:cs typeface="Courier New"/>
                          </a:rPr>
                        </m:ctrlPr>
                      </m:fPr>
                      <m:num>
                        <m:r>
                          <a:rPr lang="en-US" altLang="zh-CN" sz="2800" i="1" kern="100">
                            <a:latin typeface="Cambria Math"/>
                            <a:ea typeface="华文细黑"/>
                            <a:cs typeface="Courier New"/>
                          </a:rPr>
                          <m:t>1</m:t>
                        </m:r>
                      </m:num>
                      <m:den>
                        <m:r>
                          <a:rPr lang="en-US" altLang="zh-CN" sz="2800" i="1" kern="100">
                            <a:latin typeface="Cambria Math"/>
                            <a:ea typeface="华文细黑"/>
                            <a:cs typeface="Courier New"/>
                          </a:rPr>
                          <m:t>3</m:t>
                        </m:r>
                      </m:den>
                    </m:f>
                  </m:oMath>
                </a14:m>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3C(s)</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14:m>
                  <m:oMath xmlns:m="http://schemas.openxmlformats.org/officeDocument/2006/math">
                    <m:f>
                      <m:fPr>
                        <m:ctrlPr>
                          <a:rPr lang="en-US" altLang="zh-CN" sz="2800" i="1" kern="100">
                            <a:latin typeface="Cambria Math"/>
                            <a:ea typeface="华文细黑"/>
                            <a:cs typeface="Courier New"/>
                          </a:rPr>
                        </m:ctrlPr>
                      </m:fPr>
                      <m:num>
                        <m:r>
                          <a:rPr lang="en-US" altLang="zh-CN" sz="2800" i="1" kern="100">
                            <a:latin typeface="Cambria Math"/>
                            <a:ea typeface="华文细黑"/>
                            <a:cs typeface="Courier New"/>
                          </a:rPr>
                          <m:t>1</m:t>
                        </m:r>
                      </m:num>
                      <m:den>
                        <m:r>
                          <a:rPr lang="en-US" altLang="zh-CN" sz="2800" i="1" kern="100">
                            <a:latin typeface="Cambria Math"/>
                            <a:ea typeface="华文细黑"/>
                            <a:cs typeface="Courier New"/>
                          </a:rPr>
                          <m:t>3</m:t>
                        </m:r>
                      </m:den>
                    </m:f>
                  </m:oMath>
                </a14:m>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(3)2Al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=6AlCl(g)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6CO(g)</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mc:Choice>
        <mc:Fallback xmlns="">
          <p:sp>
            <p:nvSpPr>
              <p:cNvPr id="2" name="矩形 1"/>
              <p:cNvSpPr>
                <a:spLocks noRot="1" noChangeAspect="1" noMove="1" noResize="1" noEditPoints="1" noAdjustHandles="1" noChangeArrowheads="1" noChangeShapeType="1" noTextEdit="1"/>
              </p:cNvSpPr>
              <p:nvPr/>
            </p:nvSpPr>
            <p:spPr>
              <a:xfrm>
                <a:off x="325095" y="333372"/>
                <a:ext cx="11458743" cy="5832726"/>
              </a:xfrm>
              <a:prstGeom prst="rect">
                <a:avLst/>
              </a:prstGeom>
              <a:blipFill rotWithShape="1">
                <a:blip r:embed="rId2"/>
                <a:stretch>
                  <a:fillRect l="-798" r="-3936" b="-418"/>
                </a:stretch>
              </a:blipFill>
            </p:spPr>
            <p:txBody>
              <a:bodyPr/>
              <a:lstStyle/>
              <a:p>
                <a:r>
                  <a:rPr lang="zh-CN" altLang="en-US">
                    <a:noFill/>
                  </a:rPr>
                  <a:t> </a:t>
                </a:r>
              </a:p>
            </p:txBody>
          </p:sp>
        </mc:Fallback>
      </mc:AlternateContent>
      <p:sp>
        <p:nvSpPr>
          <p:cNvPr id="4" name="矩形 3"/>
          <p:cNvSpPr/>
          <p:nvPr/>
        </p:nvSpPr>
        <p:spPr>
          <a:xfrm>
            <a:off x="3051899" y="2422496"/>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dirty="0">
              <a:solidFill>
                <a:schemeClr val="accent6">
                  <a:lumMod val="75000"/>
                </a:schemeClr>
              </a:solidFill>
            </a:endParaRPr>
          </a:p>
        </p:txBody>
      </p:sp>
      <p:sp>
        <p:nvSpPr>
          <p:cNvPr id="6" name="矩形 5"/>
          <p:cNvSpPr/>
          <p:nvPr/>
        </p:nvSpPr>
        <p:spPr>
          <a:xfrm>
            <a:off x="3555955" y="4077866"/>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dirty="0">
              <a:solidFill>
                <a:schemeClr val="accent6">
                  <a:lumMod val="75000"/>
                </a:schemeClr>
              </a:solidFill>
            </a:endParaRPr>
          </a:p>
        </p:txBody>
      </p:sp>
      <p:sp>
        <p:nvSpPr>
          <p:cNvPr id="7" name="矩形 6"/>
          <p:cNvSpPr/>
          <p:nvPr/>
        </p:nvSpPr>
        <p:spPr>
          <a:xfrm>
            <a:off x="3546430" y="5490265"/>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dirty="0">
              <a:solidFill>
                <a:schemeClr val="accent6">
                  <a:lumMod val="75000"/>
                </a:schemeClr>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07250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 grpId="0"/>
      <p:bldP spid="4" grpId="1"/>
      <p:bldP spid="6" grpId="0"/>
      <p:bldP spid="6" grpId="1"/>
      <p:bldP spid="7" grpId="0"/>
      <p:bldP spid="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944373"/>
            <a:ext cx="11458743" cy="5293733"/>
          </a:xfrm>
          <a:prstGeom prst="rect">
            <a:avLst/>
          </a:prstGeom>
        </p:spPr>
        <p:txBody>
          <a:bodyPr wrap="square" lIns="121898" tIns="60948" rIns="121898" bIns="60948">
            <a:spAutoFit/>
          </a:bodyPr>
          <a:lstStyle/>
          <a:p>
            <a:pPr algn="ctr">
              <a:lnSpc>
                <a:spcPct val="150000"/>
              </a:lnSpc>
              <a:spcAft>
                <a:spcPts val="0"/>
              </a:spcAft>
            </a:pPr>
            <a:r>
              <a:rPr lang="zh-CN" altLang="zh-CN" sz="2800" b="1" kern="100" dirty="0">
                <a:solidFill>
                  <a:srgbClr val="0000FF"/>
                </a:solidFill>
                <a:latin typeface="+mn-ea"/>
                <a:cs typeface="Times New Roman"/>
              </a:rPr>
              <a:t>利用状态，迅速比较反应热的大小</a:t>
            </a:r>
            <a:endParaRPr lang="zh-CN" altLang="zh-CN" sz="2800" b="1" kern="100" dirty="0">
              <a:solidFill>
                <a:srgbClr val="0000FF"/>
              </a:solidFill>
              <a:latin typeface="+mn-ea"/>
              <a:cs typeface="Courier New"/>
            </a:endParaRPr>
          </a:p>
          <a:p>
            <a:pPr algn="just">
              <a:lnSpc>
                <a:spcPct val="150000"/>
              </a:lnSpc>
              <a:spcAft>
                <a:spcPts val="0"/>
              </a:spcAft>
            </a:pPr>
            <a:r>
              <a:rPr lang="zh-CN" altLang="zh-CN" sz="2800" kern="100" dirty="0">
                <a:latin typeface="Times New Roman"/>
                <a:ea typeface="华文细黑"/>
                <a:cs typeface="Times New Roman"/>
              </a:rPr>
              <a:t>若反应为放热反应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当反应物状态相同，生成物状态不同时，生成固体放热最多，生成气体放热最少。</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当反应物状态不同，生成物状态相同时，固体反应放热最少，气体反应放热最多。</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3</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在比较反应热</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a:t>
            </a:r>
            <a:r>
              <a:rPr lang="zh-CN" altLang="zh-CN" sz="2800" kern="100" dirty="0">
                <a:latin typeface="Times New Roman"/>
                <a:ea typeface="华文细黑"/>
                <a:cs typeface="Times New Roman"/>
              </a:rPr>
              <a:t>的大小时，应带符号比较。对于放热反应，放出的热量越多，</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反而越小。</a:t>
            </a:r>
            <a:endParaRPr lang="zh-CN" altLang="zh-CN" sz="2800" kern="100" dirty="0">
              <a:latin typeface="宋体"/>
              <a:cs typeface="Courier New"/>
            </a:endParaRPr>
          </a:p>
        </p:txBody>
      </p:sp>
      <p:sp>
        <p:nvSpPr>
          <p:cNvPr id="4" name="矩形 3"/>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5" name="组合 4"/>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反思归纳</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0225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4566" y="1370165"/>
            <a:ext cx="11074344" cy="4507901"/>
          </a:xfrm>
          <a:prstGeom prst="rect">
            <a:avLst/>
          </a:prstGeom>
        </p:spPr>
        <p:txBody>
          <a:bodyPr>
            <a:spAutoFit/>
          </a:bodyPr>
          <a:lstStyle/>
          <a:p>
            <a:pPr lvl="0" algn="just">
              <a:lnSpc>
                <a:spcPct val="175000"/>
              </a:lnSpc>
              <a:tabLst>
                <a:tab pos="1890395" algn="l"/>
              </a:tabLst>
            </a:pPr>
            <a:r>
              <a:rPr lang="zh-CN" altLang="en-US" sz="2800" b="1" kern="100" dirty="0">
                <a:solidFill>
                  <a:srgbClr val="0000FF"/>
                </a:solidFill>
                <a:latin typeface="Times New Roman"/>
                <a:cs typeface="Times New Roman"/>
              </a:rPr>
              <a:t>题组一　利用盖斯定律书写热化学方程式</a:t>
            </a:r>
            <a:endParaRPr lang="zh-CN" altLang="zh-CN" sz="2800" b="1" kern="100" dirty="0">
              <a:solidFill>
                <a:srgbClr val="0000FF"/>
              </a:solidFill>
              <a:latin typeface="Times New Roman"/>
              <a:cs typeface="Times New Roman"/>
            </a:endParaRPr>
          </a:p>
          <a:p>
            <a:pPr algn="just">
              <a:lnSpc>
                <a:spcPct val="175000"/>
              </a:lnSpc>
              <a:spcAft>
                <a:spcPts val="0"/>
              </a:spcAft>
            </a:pPr>
            <a:r>
              <a:rPr lang="en-US" altLang="zh-CN" sz="2800" kern="100" dirty="0">
                <a:latin typeface="Times New Roman"/>
                <a:ea typeface="华文细黑"/>
                <a:cs typeface="Courier New"/>
              </a:rPr>
              <a:t>1</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LiH</a:t>
            </a:r>
            <a:r>
              <a:rPr lang="zh-CN" altLang="zh-CN" sz="2800" kern="100" dirty="0">
                <a:latin typeface="Times New Roman"/>
                <a:ea typeface="华文细黑"/>
                <a:cs typeface="Times New Roman"/>
              </a:rPr>
              <a:t>可作飞船的燃料，已知下列反应：</a:t>
            </a:r>
            <a:endParaRPr lang="zh-CN" altLang="zh-CN" sz="2800" kern="100" dirty="0">
              <a:latin typeface="宋体"/>
              <a:cs typeface="Courier New"/>
            </a:endParaRPr>
          </a:p>
          <a:p>
            <a:pPr algn="just">
              <a:lnSpc>
                <a:spcPct val="175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2Li(s)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=2LiH(s)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75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572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75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4Li(s)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=2Li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1 196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75000"/>
              </a:lnSpc>
            </a:pPr>
            <a:r>
              <a:rPr lang="zh-CN" altLang="zh-CN" sz="2800" kern="100" dirty="0">
                <a:latin typeface="Times New Roman"/>
                <a:ea typeface="华文细黑"/>
                <a:cs typeface="Times New Roman"/>
              </a:rPr>
              <a:t>试写出</a:t>
            </a:r>
            <a:r>
              <a:rPr lang="en-US" altLang="zh-CN" sz="2800" kern="100" dirty="0" err="1">
                <a:latin typeface="Times New Roman"/>
                <a:ea typeface="华文细黑"/>
              </a:rPr>
              <a:t>LiH</a:t>
            </a:r>
            <a:r>
              <a:rPr lang="zh-CN" altLang="zh-CN" sz="2800" kern="100" dirty="0">
                <a:latin typeface="Times New Roman"/>
                <a:ea typeface="华文细黑"/>
                <a:cs typeface="Times New Roman"/>
              </a:rPr>
              <a:t>在</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中燃烧的热化学方程式。</a:t>
            </a:r>
            <a:endParaRPr lang="zh-CN" altLang="zh-CN" sz="2800" kern="100" dirty="0">
              <a:solidFill>
                <a:prstClr val="black"/>
              </a:solidFill>
              <a:latin typeface="宋体"/>
              <a:cs typeface="Courier New"/>
            </a:endParaRPr>
          </a:p>
        </p:txBody>
      </p:sp>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10" name="矩形 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1" name="直角三角形 1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2" name="矩形 11"/>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3"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4" name="Rectangle 21">
            <a:hlinkClick r:id="rId2"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108331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262558" y="693490"/>
                <a:ext cx="11458743" cy="453352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a:latin typeface="Times New Roman"/>
                    <a:ea typeface="华文细黑"/>
                    <a:cs typeface="Courier New"/>
                  </a:rPr>
                  <a:t>2LiH(s)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=2Li(s)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2Li(s)</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=Li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598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ea typeface="华文细黑"/>
                    <a:cs typeface="Times New Roman"/>
                  </a:rPr>
                  <a:t> </a:t>
                </a:r>
                <a14:m>
                  <m:oMath xmlns:m="http://schemas.openxmlformats.org/officeDocument/2006/math">
                    <m:f>
                      <m:fPr>
                        <m:ctrlPr>
                          <a:rPr lang="en-US" altLang="zh-CN" sz="2800" i="1" kern="100">
                            <a:latin typeface="Cambria Math"/>
                            <a:ea typeface="华文细黑"/>
                            <a:cs typeface="Times New Roman"/>
                          </a:rPr>
                        </m:ctrlPr>
                      </m:fPr>
                      <m:num>
                        <m:r>
                          <a:rPr lang="en-US" altLang="zh-CN" sz="2800" i="1" kern="100">
                            <a:latin typeface="Cambria Math"/>
                            <a:ea typeface="华文细黑"/>
                            <a:cs typeface="Times New Roman"/>
                          </a:rPr>
                          <m:t>1</m:t>
                        </m:r>
                      </m:num>
                      <m:den>
                        <m:r>
                          <a:rPr lang="en-US" altLang="zh-CN" sz="2800" i="1" kern="100">
                            <a:latin typeface="Cambria Math"/>
                            <a:ea typeface="华文细黑"/>
                            <a:cs typeface="Times New Roman"/>
                          </a:rPr>
                          <m:t>2</m:t>
                        </m:r>
                      </m:den>
                    </m:f>
                    <m:r>
                      <a:rPr lang="en-US" altLang="zh-CN" sz="2800" i="1" kern="100">
                        <a:latin typeface="Cambria Math"/>
                        <a:ea typeface="华文细黑"/>
                        <a:cs typeface="Times New Roman"/>
                      </a:rPr>
                      <m:t> </m:t>
                    </m:r>
                  </m:oMath>
                </a14:m>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上述三式相加得：</a:t>
                </a:r>
                <a:r>
                  <a:rPr lang="en-US" altLang="zh-CN" sz="2800" kern="100" dirty="0">
                    <a:latin typeface="Times New Roman"/>
                    <a:ea typeface="华文细黑"/>
                    <a:cs typeface="Courier New"/>
                  </a:rPr>
                  <a:t>2LiH(s)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=Li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702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2LiH(s)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=Li</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O(l</a:t>
                </a:r>
                <a:r>
                  <a:rPr lang="en-US" altLang="zh-CN" sz="2800" kern="100" dirty="0" smtClean="0">
                    <a:solidFill>
                      <a:schemeClr val="accent6">
                        <a:lumMod val="75000"/>
                      </a:schemeClr>
                    </a:solidFill>
                    <a:latin typeface="Times New Roman"/>
                    <a:ea typeface="华文细黑"/>
                    <a:cs typeface="Courier New"/>
                  </a:rPr>
                  <a:t>)</a:t>
                </a:r>
                <a:r>
                  <a:rPr lang="zh-CN" altLang="en-US" sz="2800" kern="100" dirty="0" smtClean="0">
                    <a:solidFill>
                      <a:schemeClr val="accent6">
                        <a:lumMod val="75000"/>
                      </a:schemeClr>
                    </a:solidFill>
                    <a:latin typeface="宋体"/>
                    <a:cs typeface="Courier New"/>
                  </a:rPr>
                  <a:t>　　</a:t>
                </a:r>
                <a:r>
                  <a:rPr lang="zh-CN" altLang="zh-CN" sz="2800" kern="100" dirty="0" smtClean="0">
                    <a:solidFill>
                      <a:schemeClr val="accent6">
                        <a:lumMod val="75000"/>
                      </a:schemeClr>
                    </a:solidFill>
                    <a:latin typeface="宋体"/>
                    <a:cs typeface="Courier New"/>
                  </a:rPr>
                  <a:t> </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702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latin typeface="宋体"/>
                  <a:cs typeface="Courier New"/>
                </a:endParaRPr>
              </a:p>
            </p:txBody>
          </p:sp>
        </mc:Choice>
        <mc:Fallback xmlns="">
          <p:sp>
            <p:nvSpPr>
              <p:cNvPr id="2" name="矩形 1"/>
              <p:cNvSpPr>
                <a:spLocks noRot="1" noChangeAspect="1" noMove="1" noResize="1" noEditPoints="1" noAdjustHandles="1" noChangeArrowheads="1" noChangeShapeType="1" noTextEdit="1"/>
              </p:cNvSpPr>
              <p:nvPr/>
            </p:nvSpPr>
            <p:spPr>
              <a:xfrm>
                <a:off x="262558" y="693490"/>
                <a:ext cx="11458743" cy="4533525"/>
              </a:xfrm>
              <a:prstGeom prst="rect">
                <a:avLst/>
              </a:prstGeom>
              <a:blipFill rotWithShape="1">
                <a:blip r:embed="rId2"/>
                <a:stretch>
                  <a:fillRect l="-798" b="-808"/>
                </a:stretch>
              </a:blipFill>
            </p:spPr>
            <p:txBody>
              <a:bodyPr/>
              <a:lstStyle/>
              <a:p>
                <a:r>
                  <a:rPr lang="zh-CN" altLang="en-US">
                    <a:noFill/>
                  </a:rPr>
                  <a:t> </a:t>
                </a:r>
              </a:p>
            </p:txBody>
          </p:sp>
        </mc:Fallback>
      </mc:AlternateContent>
      <p:sp>
        <p:nvSpPr>
          <p:cNvPr id="3" name="Rectangle 21">
            <a:hlinkClick r:id="rId3"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694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blinds(horizontal)">
                                      <p:cBhvr>
                                        <p:cTn id="19" dur="750"/>
                                        <p:tgtEl>
                                          <p:spTgt spid="2">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750"/>
                                        <p:tgtEl>
                                          <p:spTgt spid="2">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linds(horizontal)">
                                      <p:cBhvr>
                                        <p:cTn id="27" dur="75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6574" y="1090548"/>
            <a:ext cx="10902601" cy="3923422"/>
          </a:xfrm>
          <a:prstGeom prst="rect">
            <a:avLst/>
          </a:prstGeom>
        </p:spPr>
        <p:txBody>
          <a:bodyPr wrap="square" lIns="121898" tIns="60948" rIns="121898" bIns="60948">
            <a:spAutoFit/>
          </a:bodyPr>
          <a:lstStyle/>
          <a:p>
            <a:pPr algn="just">
              <a:lnSpc>
                <a:spcPct val="150000"/>
              </a:lnSpc>
              <a:tabLst>
                <a:tab pos="1890395" algn="l"/>
              </a:tabLst>
            </a:pPr>
            <a:r>
              <a:rPr lang="zh-CN" altLang="en-US" sz="2800" b="1" kern="100" dirty="0" smtClean="0">
                <a:solidFill>
                  <a:srgbClr val="0000FF"/>
                </a:solidFill>
                <a:latin typeface="Times New Roman"/>
                <a:cs typeface="Times New Roman"/>
              </a:rPr>
              <a:t>题组二　利用盖斯定律计算反应热</a:t>
            </a:r>
            <a:endParaRPr lang="en-US" altLang="zh-CN" sz="2800" b="1" kern="100" dirty="0" smtClean="0">
              <a:solidFill>
                <a:srgbClr val="0000FF"/>
              </a:solidFill>
              <a:latin typeface="Times New Roman"/>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COOH(l)</a:t>
            </a:r>
            <a:r>
              <a:rPr lang="zh-CN" altLang="zh-CN" sz="2800" kern="100" dirty="0">
                <a:latin typeface="Times New Roman"/>
                <a:ea typeface="华文细黑"/>
                <a:cs typeface="Times New Roman"/>
              </a:rPr>
              <a:t>的燃烧热分别为</a:t>
            </a:r>
            <a:r>
              <a:rPr lang="en-US" altLang="zh-CN" sz="2800" kern="100" dirty="0">
                <a:latin typeface="Times New Roman"/>
                <a:ea typeface="华文细黑"/>
                <a:cs typeface="Courier New"/>
              </a:rPr>
              <a:t>393.5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285.8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870.3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2C(s)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COOH(l)</a:t>
            </a:r>
            <a:r>
              <a:rPr lang="zh-CN" altLang="zh-CN" sz="2800" kern="100" dirty="0">
                <a:latin typeface="Times New Roman"/>
                <a:ea typeface="华文细黑"/>
                <a:cs typeface="Times New Roman"/>
              </a:rPr>
              <a:t>的反应热为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488.3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488.3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191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  			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191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rPr>
              <a:t>1</a:t>
            </a:r>
          </a:p>
        </p:txBody>
      </p:sp>
      <p:sp>
        <p:nvSpPr>
          <p:cNvPr id="3" name="Rectangle 21">
            <a:hlinkClick r:id="rId2"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9578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8745" y="333450"/>
            <a:ext cx="11502034"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3</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吸热反应</a:t>
            </a:r>
            <a:r>
              <a:rPr lang="zh-CN" altLang="zh-CN" sz="2800" kern="100" dirty="0">
                <a:latin typeface="Times New Roman"/>
                <a:ea typeface="华文细黑"/>
                <a:cs typeface="Times New Roman"/>
              </a:rPr>
              <a:t>和放热反应</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从反应物和生成物的总能量相对大小的角度分析，如图所示。</a:t>
            </a:r>
            <a:endParaRPr lang="zh-CN" altLang="zh-CN" sz="2800" kern="100" dirty="0">
              <a:solidFill>
                <a:prstClr val="black"/>
              </a:solidFill>
              <a:latin typeface="宋体"/>
              <a:cs typeface="Courier New"/>
            </a:endParaRPr>
          </a:p>
        </p:txBody>
      </p:sp>
      <p:pic>
        <p:nvPicPr>
          <p:cNvPr id="76016" name="Picture 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2277666"/>
            <a:ext cx="7847013"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379365" y="5258569"/>
            <a:ext cx="1115194" cy="523220"/>
          </a:xfrm>
          <a:prstGeom prst="rect">
            <a:avLst/>
          </a:prstGeom>
          <a:noFill/>
        </p:spPr>
        <p:txBody>
          <a:bodyPr wrap="square" rtlCol="0">
            <a:spAutoFit/>
          </a:bodyPr>
          <a:lstStyle/>
          <a:p>
            <a:r>
              <a:rPr lang="zh-CN" altLang="en-US" sz="2800" kern="100" dirty="0">
                <a:solidFill>
                  <a:srgbClr val="0000FF"/>
                </a:solidFill>
                <a:latin typeface="Times New Roman"/>
                <a:ea typeface="华文细黑"/>
                <a:cs typeface="Times New Roman"/>
              </a:rPr>
              <a:t>吸</a:t>
            </a:r>
          </a:p>
        </p:txBody>
      </p:sp>
      <p:sp>
        <p:nvSpPr>
          <p:cNvPr id="15" name="TextBox 14"/>
          <p:cNvSpPr txBox="1"/>
          <p:nvPr/>
        </p:nvSpPr>
        <p:spPr>
          <a:xfrm>
            <a:off x="6392763" y="5302002"/>
            <a:ext cx="1115194" cy="523220"/>
          </a:xfrm>
          <a:prstGeom prst="rect">
            <a:avLst/>
          </a:prstGeom>
          <a:noFill/>
        </p:spPr>
        <p:txBody>
          <a:bodyPr wrap="square" rtlCol="0">
            <a:spAutoFit/>
          </a:bodyPr>
          <a:lstStyle/>
          <a:p>
            <a:r>
              <a:rPr lang="zh-CN" altLang="en-US" sz="2800" kern="100" dirty="0" smtClean="0">
                <a:solidFill>
                  <a:srgbClr val="0000FF"/>
                </a:solidFill>
                <a:latin typeface="Times New Roman"/>
                <a:ea typeface="华文细黑"/>
                <a:cs typeface="Times New Roman"/>
              </a:rPr>
              <a:t>放</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868918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1" grpId="0"/>
      <p:bldP spid="11" grpId="1"/>
      <p:bldP spid="15" grpId="0"/>
      <p:bldP spid="15"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262558" y="577070"/>
                <a:ext cx="11458743" cy="6287274"/>
              </a:xfrm>
              <a:prstGeom prst="rect">
                <a:avLst/>
              </a:prstGeom>
            </p:spPr>
            <p:txBody>
              <a:bodyPr wrap="square" lIns="121898" tIns="60948" rIns="121898" bIns="60948">
                <a:spAutoFit/>
              </a:bodyPr>
              <a:lstStyle/>
              <a:p>
                <a:pPr>
                  <a:lnSpc>
                    <a:spcPct val="135000"/>
                  </a:lnSpc>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由题知表示各物质燃烧热的热化学方程式分别为</a:t>
                </a:r>
                <a:r>
                  <a:rPr lang="en-US" altLang="zh-CN" sz="2600" kern="100" dirty="0">
                    <a:latin typeface="宋体"/>
                    <a:ea typeface="华文细黑"/>
                    <a:cs typeface="Times New Roman"/>
                  </a:rPr>
                  <a:t>①</a:t>
                </a:r>
                <a:r>
                  <a:rPr lang="en-US" altLang="zh-CN" sz="2600" kern="100" dirty="0">
                    <a:latin typeface="Times New Roman"/>
                    <a:ea typeface="华文细黑"/>
                  </a:rPr>
                  <a:t>C(s)</a:t>
                </a:r>
                <a:r>
                  <a:rPr lang="zh-CN" altLang="zh-CN" sz="2600" kern="100" dirty="0">
                    <a:latin typeface="Times New Roman"/>
                    <a:ea typeface="华文细黑"/>
                    <a:cs typeface="Times New Roman"/>
                  </a:rPr>
                  <a:t>＋</a:t>
                </a:r>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zh-CN" altLang="zh-CN" sz="2600" kern="100" dirty="0">
                    <a:latin typeface="Times New Roman"/>
                    <a:ea typeface="华文细黑"/>
                    <a:cs typeface="Times New Roman"/>
                  </a:rPr>
                  <a:t>＝－</a:t>
                </a:r>
                <a:r>
                  <a:rPr lang="en-US" altLang="zh-CN" sz="2600" kern="100" dirty="0">
                    <a:latin typeface="Times New Roman"/>
                    <a:ea typeface="华文细黑"/>
                  </a:rPr>
                  <a:t>393.5 </a:t>
                </a:r>
                <a:r>
                  <a:rPr lang="en-US" altLang="zh-CN" sz="2600" kern="100" dirty="0" err="1">
                    <a:latin typeface="Times New Roman"/>
                    <a:ea typeface="华文细黑"/>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a:t>
                </a:r>
                <a14:m>
                  <m:oMath xmlns:m="http://schemas.openxmlformats.org/officeDocument/2006/math">
                    <m:f>
                      <m:fPr>
                        <m:ctrlPr>
                          <a:rPr lang="en-US" altLang="zh-CN" sz="2600" i="1" kern="100">
                            <a:latin typeface="Cambria Math"/>
                            <a:ea typeface="华文细黑"/>
                            <a:cs typeface="Times New Roman"/>
                          </a:rPr>
                        </m:ctrlPr>
                      </m:fPr>
                      <m:num>
                        <m:r>
                          <a:rPr lang="en-US" altLang="zh-CN" sz="2600" i="1" kern="100">
                            <a:latin typeface="Cambria Math"/>
                            <a:ea typeface="华文细黑"/>
                            <a:cs typeface="Times New Roman"/>
                          </a:rPr>
                          <m:t>1</m:t>
                        </m:r>
                      </m:num>
                      <m:den>
                        <m:r>
                          <a:rPr lang="en-US" altLang="zh-CN" sz="2600" i="1" kern="100">
                            <a:latin typeface="Cambria Math"/>
                            <a:ea typeface="华文细黑"/>
                            <a:cs typeface="Times New Roman"/>
                          </a:rPr>
                          <m:t>2</m:t>
                        </m:r>
                      </m:den>
                    </m:f>
                  </m:oMath>
                </a14:m>
                <a:r>
                  <a:rPr lang="en-US" altLang="zh-CN" sz="2600" kern="100" dirty="0">
                    <a:latin typeface="Times New Roman"/>
                    <a:ea typeface="华文细黑"/>
                  </a:rPr>
                  <a:t>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O(l)</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zh-CN" altLang="zh-CN" sz="2600" kern="100" dirty="0">
                    <a:latin typeface="Times New Roman"/>
                    <a:ea typeface="华文细黑"/>
                    <a:cs typeface="Times New Roman"/>
                  </a:rPr>
                  <a:t>＝－</a:t>
                </a:r>
                <a:r>
                  <a:rPr lang="en-US" altLang="zh-CN" sz="2600" kern="100" dirty="0">
                    <a:latin typeface="Times New Roman"/>
                    <a:ea typeface="华文细黑"/>
                  </a:rPr>
                  <a:t>285.8 </a:t>
                </a:r>
                <a:r>
                  <a:rPr lang="en-US" altLang="zh-CN" sz="2600" kern="100" dirty="0" err="1">
                    <a:latin typeface="Times New Roman"/>
                    <a:ea typeface="华文细黑"/>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en-US" altLang="zh-CN" sz="2600" kern="100" dirty="0">
                    <a:latin typeface="Times New Roman"/>
                    <a:ea typeface="华文细黑"/>
                  </a:rPr>
                  <a:t>CH</a:t>
                </a:r>
                <a:r>
                  <a:rPr lang="en-US" altLang="zh-CN" sz="2600" kern="100" baseline="-25000" dirty="0">
                    <a:latin typeface="Times New Roman"/>
                    <a:ea typeface="华文细黑"/>
                  </a:rPr>
                  <a:t>3</a:t>
                </a:r>
                <a:r>
                  <a:rPr lang="en-US" altLang="zh-CN" sz="2600" kern="100" dirty="0">
                    <a:latin typeface="Times New Roman"/>
                    <a:ea typeface="华文细黑"/>
                  </a:rPr>
                  <a:t>COOH(l)</a:t>
                </a:r>
                <a:r>
                  <a:rPr lang="zh-CN" altLang="zh-CN" sz="2600" kern="100" dirty="0">
                    <a:latin typeface="Times New Roman"/>
                    <a:ea typeface="华文细黑"/>
                    <a:cs typeface="Times New Roman"/>
                  </a:rPr>
                  <a:t>＋</a:t>
                </a:r>
                <a:r>
                  <a:rPr lang="en-US" altLang="zh-CN" sz="2600" kern="100" dirty="0">
                    <a:latin typeface="Times New Roman"/>
                    <a:ea typeface="华文细黑"/>
                  </a:rPr>
                  <a:t>2O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spc="-80" dirty="0">
                    <a:latin typeface="Times New Roman"/>
                    <a:ea typeface="华文细黑"/>
                  </a:rPr>
                  <a:t>==</a:t>
                </a:r>
                <a:r>
                  <a:rPr lang="en-US" altLang="zh-CN" sz="2600" kern="100" dirty="0">
                    <a:latin typeface="Times New Roman"/>
                    <a:ea typeface="华文细黑"/>
                  </a:rPr>
                  <a:t>=2CO</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a:t>
                </a:r>
                <a:r>
                  <a:rPr lang="en-US" altLang="zh-CN" sz="2600" kern="100" dirty="0">
                    <a:latin typeface="Times New Roman"/>
                    <a:ea typeface="华文细黑"/>
                  </a:rPr>
                  <a:t>2H</a:t>
                </a:r>
                <a:r>
                  <a:rPr lang="en-US" altLang="zh-CN" sz="2600" kern="100" baseline="-25000" dirty="0">
                    <a:latin typeface="Times New Roman"/>
                    <a:ea typeface="华文细黑"/>
                  </a:rPr>
                  <a:t>2</a:t>
                </a:r>
                <a:r>
                  <a:rPr lang="en-US" altLang="zh-CN" sz="2600" kern="100" dirty="0">
                    <a:latin typeface="Times New Roman"/>
                    <a:ea typeface="华文细黑"/>
                  </a:rPr>
                  <a:t>O(l)</a:t>
                </a:r>
              </a:p>
              <a:p>
                <a:pPr>
                  <a:lnSpc>
                    <a:spcPct val="135000"/>
                  </a:lnSpc>
                </a:pP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870.3 </a:t>
                </a:r>
                <a:r>
                  <a:rPr lang="en-US" altLang="zh-CN" sz="2600" kern="100" dirty="0" err="1">
                    <a:latin typeface="Times New Roman"/>
                    <a:ea typeface="华文细黑"/>
                    <a:cs typeface="Courier New"/>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5000"/>
                  </a:lnSpc>
                  <a:spcAft>
                    <a:spcPts val="0"/>
                  </a:spcAft>
                </a:pPr>
                <a:r>
                  <a:rPr lang="en-US" altLang="zh-CN" sz="2600" kern="100" dirty="0" smtClean="0">
                    <a:latin typeface="宋体"/>
                    <a:ea typeface="华文细黑"/>
                    <a:cs typeface="Times New Roman"/>
                  </a:rPr>
                  <a:t>①</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5000"/>
                  </a:lnSpc>
                  <a:spcAft>
                    <a:spcPts val="0"/>
                  </a:spcAft>
                </a:pPr>
                <a:r>
                  <a:rPr lang="en-US" altLang="zh-CN" sz="2600" kern="100" dirty="0">
                    <a:latin typeface="Times New Roman"/>
                    <a:ea typeface="华文细黑"/>
                    <a:cs typeface="Courier New"/>
                  </a:rPr>
                  <a:t>2C(s)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2O</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=2CO</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787 </a:t>
                </a:r>
                <a:r>
                  <a:rPr lang="en-US" altLang="zh-CN" sz="2600" kern="100" dirty="0" err="1">
                    <a:latin typeface="Times New Roman"/>
                    <a:ea typeface="华文细黑"/>
                    <a:cs typeface="Courier New"/>
                  </a:rPr>
                  <a:t>kJ·mol</a:t>
                </a:r>
                <a:r>
                  <a:rPr lang="zh-CN" altLang="zh-CN" sz="2600" kern="100" baseline="30000" dirty="0">
                    <a:latin typeface="Times New Roman"/>
                    <a:ea typeface="华文细黑"/>
                    <a:cs typeface="Times New Roman"/>
                  </a:rPr>
                  <a:t>－</a:t>
                </a:r>
                <a:r>
                  <a:rPr lang="en-US" altLang="zh-CN" sz="2600" kern="100" baseline="30000" dirty="0" smtClean="0">
                    <a:latin typeface="Times New Roman"/>
                    <a:ea typeface="华文细黑"/>
                    <a:cs typeface="Courier New"/>
                  </a:rPr>
                  <a:t>1</a:t>
                </a:r>
              </a:p>
              <a:p>
                <a:pPr algn="just">
                  <a:lnSpc>
                    <a:spcPct val="135000"/>
                  </a:lnSpc>
                  <a:spcAft>
                    <a:spcPts val="0"/>
                  </a:spcAft>
                </a:pPr>
                <a:r>
                  <a:rPr lang="en-US" altLang="zh-CN" sz="2600" kern="100" dirty="0" smtClean="0">
                    <a:latin typeface="宋体"/>
                    <a:ea typeface="华文细黑"/>
                    <a:cs typeface="Times New Roman"/>
                  </a:rPr>
                  <a:t>②</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5000"/>
                  </a:lnSpc>
                  <a:spcAft>
                    <a:spcPts val="0"/>
                  </a:spcAft>
                </a:pP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O(l)</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571.6 </a:t>
                </a:r>
                <a:r>
                  <a:rPr lang="en-US" altLang="zh-CN" sz="2600" kern="100" dirty="0" err="1">
                    <a:latin typeface="Times New Roman"/>
                    <a:ea typeface="华文细黑"/>
                    <a:cs typeface="Courier New"/>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endParaRPr lang="zh-CN" altLang="zh-CN" sz="2600" kern="100" dirty="0">
                  <a:latin typeface="宋体"/>
                  <a:cs typeface="Courier New"/>
                </a:endParaRPr>
              </a:p>
              <a:p>
                <a:pPr algn="just">
                  <a:lnSpc>
                    <a:spcPct val="135000"/>
                  </a:lnSpc>
                  <a:spcAft>
                    <a:spcPts val="0"/>
                  </a:spcAft>
                </a:pPr>
                <a:r>
                  <a:rPr lang="en-US" altLang="zh-CN" sz="2600" kern="100" dirty="0">
                    <a:latin typeface="宋体"/>
                    <a:ea typeface="华文细黑"/>
                    <a:cs typeface="Times New Roman"/>
                  </a:rPr>
                  <a:t>③×</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颠倒方向：</a:t>
                </a:r>
                <a:endParaRPr lang="zh-CN" altLang="zh-CN" sz="2600" kern="100" dirty="0">
                  <a:latin typeface="宋体"/>
                  <a:cs typeface="Courier New"/>
                </a:endParaRPr>
              </a:p>
              <a:p>
                <a:pPr algn="just">
                  <a:lnSpc>
                    <a:spcPct val="135000"/>
                  </a:lnSpc>
                  <a:spcAft>
                    <a:spcPts val="0"/>
                  </a:spcAft>
                </a:pPr>
                <a:r>
                  <a:rPr lang="en-US" altLang="zh-CN" sz="2600" kern="100" dirty="0">
                    <a:latin typeface="Times New Roman"/>
                    <a:ea typeface="华文细黑"/>
                    <a:cs typeface="Courier New"/>
                  </a:rPr>
                  <a:t>2CO</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O(l)</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=CH</a:t>
                </a:r>
                <a:r>
                  <a:rPr lang="en-US" altLang="zh-CN" sz="2600" kern="100" baseline="-25000" dirty="0">
                    <a:latin typeface="Times New Roman"/>
                    <a:ea typeface="华文细黑"/>
                    <a:cs typeface="Courier New"/>
                  </a:rPr>
                  <a:t>3</a:t>
                </a:r>
                <a:r>
                  <a:rPr lang="en-US" altLang="zh-CN" sz="2600" kern="100" dirty="0">
                    <a:latin typeface="Times New Roman"/>
                    <a:ea typeface="华文细黑"/>
                    <a:cs typeface="Courier New"/>
                  </a:rPr>
                  <a:t>COOH(l)</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2O</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870.3 </a:t>
                </a:r>
                <a:r>
                  <a:rPr lang="en-US" altLang="zh-CN" sz="2600" kern="100" dirty="0" err="1">
                    <a:latin typeface="Times New Roman"/>
                    <a:ea typeface="华文细黑"/>
                    <a:cs typeface="Courier New"/>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endParaRPr lang="zh-CN" altLang="zh-CN" sz="2600" kern="100" dirty="0">
                  <a:latin typeface="宋体"/>
                  <a:cs typeface="Courier New"/>
                </a:endParaRPr>
              </a:p>
              <a:p>
                <a:pPr>
                  <a:lnSpc>
                    <a:spcPct val="135000"/>
                  </a:lnSpc>
                </a:pPr>
                <a:r>
                  <a:rPr lang="zh-CN" altLang="zh-CN" sz="2600" kern="100" dirty="0">
                    <a:latin typeface="Times New Roman"/>
                    <a:ea typeface="华文细黑"/>
                    <a:cs typeface="Times New Roman"/>
                  </a:rPr>
                  <a:t>上述三式相加得：</a:t>
                </a:r>
                <a:r>
                  <a:rPr lang="en-US" altLang="zh-CN" sz="2600" kern="100" dirty="0">
                    <a:latin typeface="Times New Roman"/>
                    <a:ea typeface="华文细黑"/>
                  </a:rPr>
                  <a:t>Δ</a:t>
                </a:r>
                <a:r>
                  <a:rPr lang="en-US" altLang="zh-CN" sz="2600" i="1" kern="100" dirty="0">
                    <a:latin typeface="Times New Roman"/>
                    <a:ea typeface="华文细黑"/>
                  </a:rPr>
                  <a:t>H</a:t>
                </a:r>
                <a:r>
                  <a:rPr lang="zh-CN" altLang="zh-CN" sz="2600" kern="100" dirty="0">
                    <a:latin typeface="Times New Roman"/>
                    <a:ea typeface="华文细黑"/>
                    <a:cs typeface="Times New Roman"/>
                  </a:rPr>
                  <a:t>＝－</a:t>
                </a:r>
                <a:r>
                  <a:rPr lang="en-US" altLang="zh-CN" sz="2600" kern="100" dirty="0">
                    <a:latin typeface="Times New Roman"/>
                    <a:ea typeface="华文细黑"/>
                  </a:rPr>
                  <a:t>488.3 </a:t>
                </a:r>
                <a:r>
                  <a:rPr lang="en-US" altLang="zh-CN" sz="2600" kern="100" dirty="0" err="1">
                    <a:latin typeface="Times New Roman"/>
                    <a:ea typeface="华文细黑"/>
                  </a:rPr>
                  <a:t>kJ·mol</a:t>
                </a:r>
                <a:r>
                  <a:rPr lang="zh-CN" altLang="zh-CN" sz="2600" kern="100" baseline="30000" dirty="0">
                    <a:latin typeface="Times New Roman"/>
                    <a:ea typeface="华文细黑"/>
                    <a:cs typeface="Times New Roman"/>
                  </a:rPr>
                  <a:t>－</a:t>
                </a:r>
                <a:r>
                  <a:rPr lang="en-US" altLang="zh-CN" sz="2600" kern="100" baseline="30000" dirty="0" smtClean="0">
                    <a:latin typeface="Times New Roman"/>
                    <a:ea typeface="华文细黑"/>
                  </a:rPr>
                  <a:t>1</a:t>
                </a:r>
                <a:r>
                  <a:rPr lang="zh-CN" altLang="zh-CN" sz="2600" kern="100" dirty="0" smtClean="0">
                    <a:latin typeface="Times New Roman"/>
                    <a:ea typeface="华文细黑"/>
                    <a:cs typeface="Times New Roman"/>
                  </a:rPr>
                  <a:t>。</a:t>
                </a:r>
                <a:endParaRPr lang="zh-CN" altLang="zh-CN" sz="2600" kern="100" dirty="0">
                  <a:solidFill>
                    <a:schemeClr val="accent6">
                      <a:lumMod val="75000"/>
                    </a:schemeClr>
                  </a:solidFill>
                  <a:latin typeface="Times New Roman"/>
                  <a:ea typeface="华文细黑"/>
                  <a:cs typeface="Times New Roman"/>
                </a:endParaRPr>
              </a:p>
            </p:txBody>
          </p:sp>
        </mc:Choice>
        <mc:Fallback xmlns="">
          <p:sp>
            <p:nvSpPr>
              <p:cNvPr id="6" name="矩形 5"/>
              <p:cNvSpPr>
                <a:spLocks noRot="1" noChangeAspect="1" noMove="1" noResize="1" noEditPoints="1" noAdjustHandles="1" noChangeArrowheads="1" noChangeShapeType="1" noTextEdit="1"/>
              </p:cNvSpPr>
              <p:nvPr/>
            </p:nvSpPr>
            <p:spPr>
              <a:xfrm>
                <a:off x="262558" y="577070"/>
                <a:ext cx="11458743" cy="6287274"/>
              </a:xfrm>
              <a:prstGeom prst="rect">
                <a:avLst/>
              </a:prstGeom>
              <a:blipFill rotWithShape="1">
                <a:blip r:embed="rId2"/>
                <a:stretch>
                  <a:fillRect l="-638" r="-638" b="-291"/>
                </a:stretch>
              </a:blipFill>
            </p:spPr>
            <p:txBody>
              <a:bodyPr/>
              <a:lstStyle/>
              <a:p>
                <a:r>
                  <a:rPr lang="zh-CN" altLang="en-US">
                    <a:noFill/>
                  </a:rPr>
                  <a:t> </a:t>
                </a:r>
              </a:p>
            </p:txBody>
          </p:sp>
        </mc:Fallback>
      </mc:AlternateContent>
      <p:sp>
        <p:nvSpPr>
          <p:cNvPr id="3" name="Rectangle 21">
            <a:hlinkClick r:id="rId3"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7391350" y="6208489"/>
            <a:ext cx="1335622" cy="461665"/>
          </a:xfrm>
          <a:prstGeom prst="rect">
            <a:avLst/>
          </a:prstGeom>
        </p:spPr>
        <p:txBody>
          <a:bodyPr wrap="none">
            <a:spAutoFit/>
          </a:bodyPr>
          <a:lstStyle/>
          <a:p>
            <a:r>
              <a:rPr lang="zh-CN" altLang="zh-CN" b="1" kern="100" dirty="0">
                <a:solidFill>
                  <a:srgbClr val="0000FF"/>
                </a:solidFill>
                <a:latin typeface="Times New Roman"/>
                <a:cs typeface="Times New Roman"/>
              </a:rPr>
              <a:t>答案　</a:t>
            </a:r>
            <a:r>
              <a:rPr lang="en-US" altLang="zh-CN" kern="100" dirty="0">
                <a:solidFill>
                  <a:schemeClr val="accent6">
                    <a:lumMod val="75000"/>
                  </a:schemeClr>
                </a:solidFill>
                <a:latin typeface="Times New Roman"/>
                <a:ea typeface="华文细黑"/>
                <a:cs typeface="Times New Roman"/>
              </a:rPr>
              <a:t>A</a:t>
            </a:r>
            <a:endParaRPr lang="zh-CN" altLang="en-US" dirty="0"/>
          </a:p>
        </p:txBody>
      </p:sp>
    </p:spTree>
    <p:extLst>
      <p:ext uri="{BB962C8B-B14F-4D97-AF65-F5344CB8AC3E}">
        <p14:creationId xmlns:p14="http://schemas.microsoft.com/office/powerpoint/2010/main" val="4287688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750"/>
                                        <p:tgtEl>
                                          <p:spTgt spid="6">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750"/>
                                        <p:tgtEl>
                                          <p:spTgt spid="6">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750"/>
                                        <p:tgtEl>
                                          <p:spTgt spid="6">
                                            <p:txEl>
                                              <p:pRg st="6" end="6"/>
                                            </p:txEl>
                                          </p:spTgt>
                                        </p:tgtEl>
                                      </p:cBhvr>
                                    </p:animEffect>
                                  </p:childTnLst>
                                </p:cTn>
                              </p:par>
                            </p:childTnLst>
                          </p:cTn>
                        </p:par>
                        <p:par>
                          <p:cTn id="32" fill="hold">
                            <p:stCondLst>
                              <p:cond delay="5250"/>
                            </p:stCondLst>
                            <p:childTnLst>
                              <p:par>
                                <p:cTn id="33" presetID="3" presetClass="entr" presetSubtype="10" fill="hold"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blinds(horizontal)">
                                      <p:cBhvr>
                                        <p:cTn id="35" dur="750"/>
                                        <p:tgtEl>
                                          <p:spTgt spid="6">
                                            <p:txEl>
                                              <p:pRg st="7" end="7"/>
                                            </p:txEl>
                                          </p:spTgt>
                                        </p:tgtEl>
                                      </p:cBhvr>
                                    </p:animEffect>
                                  </p:childTnLst>
                                </p:cTn>
                              </p:par>
                            </p:childTnLst>
                          </p:cTn>
                        </p:par>
                        <p:par>
                          <p:cTn id="36" fill="hold">
                            <p:stCondLst>
                              <p:cond delay="6000"/>
                            </p:stCondLst>
                            <p:childTnLst>
                              <p:par>
                                <p:cTn id="37" presetID="3" presetClass="entr" presetSubtype="10" fill="hold" nodeType="after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blinds(horizontal)">
                                      <p:cBhvr>
                                        <p:cTn id="39" dur="500"/>
                                        <p:tgtEl>
                                          <p:spTgt spid="6">
                                            <p:txEl>
                                              <p:pRg st="8" end="8"/>
                                            </p:txEl>
                                          </p:spTgt>
                                        </p:tgtEl>
                                      </p:cBhvr>
                                    </p:animEffect>
                                  </p:childTnLst>
                                </p:cTn>
                              </p:par>
                            </p:childTnLst>
                          </p:cTn>
                        </p:par>
                        <p:par>
                          <p:cTn id="40" fill="hold">
                            <p:stCondLst>
                              <p:cond delay="6500"/>
                            </p:stCondLst>
                            <p:childTnLst>
                              <p:par>
                                <p:cTn id="41" presetID="3" presetClass="entr" presetSubtype="1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linds(horizontal)">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496516"/>
            <a:ext cx="11458743" cy="2062079"/>
          </a:xfrm>
          <a:prstGeom prst="rect">
            <a:avLst/>
          </a:prstGeom>
        </p:spPr>
        <p:txBody>
          <a:bodyPr wrap="square" lIns="121898" tIns="60948" rIns="121898" bIns="60948">
            <a:spAutoFit/>
          </a:bodyPr>
          <a:lstStyle/>
          <a:p>
            <a:pPr algn="just">
              <a:lnSpc>
                <a:spcPct val="150000"/>
              </a:lnSpc>
              <a:tabLst>
                <a:tab pos="1890395" algn="l"/>
              </a:tabLst>
            </a:pPr>
            <a:r>
              <a:rPr lang="zh-CN" altLang="en-US" sz="2800" b="1" kern="100" dirty="0">
                <a:solidFill>
                  <a:srgbClr val="0000FF"/>
                </a:solidFill>
                <a:latin typeface="Times New Roman"/>
                <a:cs typeface="Times New Roman"/>
              </a:rPr>
              <a:t>题组三　利用盖斯定律定性判断</a:t>
            </a:r>
            <a:r>
              <a:rPr lang="en-US" altLang="zh-CN" sz="2800" b="1" kern="100" dirty="0" smtClean="0">
                <a:solidFill>
                  <a:srgbClr val="0000FF"/>
                </a:solidFill>
                <a:latin typeface="Times New Roman"/>
                <a:cs typeface="Times New Roman"/>
              </a:rPr>
              <a:t>Δ</a:t>
            </a:r>
            <a:r>
              <a:rPr lang="en-US" altLang="zh-CN" sz="2800" b="1" i="1" kern="100" dirty="0" smtClean="0">
                <a:solidFill>
                  <a:srgbClr val="0000FF"/>
                </a:solidFill>
                <a:latin typeface="Times New Roman"/>
                <a:cs typeface="Times New Roman"/>
              </a:rPr>
              <a:t>H</a:t>
            </a:r>
            <a:r>
              <a:rPr lang="zh-CN" altLang="en-US" sz="2800" b="1" kern="100" dirty="0" smtClean="0">
                <a:solidFill>
                  <a:srgbClr val="0000FF"/>
                </a:solidFill>
                <a:latin typeface="Times New Roman"/>
                <a:cs typeface="Times New Roman"/>
              </a:rPr>
              <a:t>间</a:t>
            </a:r>
            <a:r>
              <a:rPr lang="zh-CN" altLang="en-US" sz="2800" b="1" kern="100" dirty="0">
                <a:solidFill>
                  <a:srgbClr val="0000FF"/>
                </a:solidFill>
                <a:latin typeface="Times New Roman"/>
                <a:cs typeface="Times New Roman"/>
              </a:rPr>
              <a:t>的关系</a:t>
            </a:r>
            <a:endParaRPr lang="en-US" altLang="zh-CN" sz="2800" b="1" kern="100" dirty="0">
              <a:solidFill>
                <a:srgbClr val="0000FF"/>
              </a:solidFill>
              <a:latin typeface="Times New Roman"/>
              <a:cs typeface="Times New Roman"/>
            </a:endParaRPr>
          </a:p>
          <a:p>
            <a:pPr algn="just">
              <a:lnSpc>
                <a:spcPct val="150000"/>
              </a:lnSpc>
              <a:tabLst>
                <a:tab pos="1890395" algn="l"/>
              </a:tabLst>
            </a:pPr>
            <a:r>
              <a:rPr lang="en-US" altLang="zh-CN" sz="2800" kern="100" dirty="0" smtClean="0">
                <a:latin typeface="Times New Roman"/>
                <a:ea typeface="华文细黑"/>
              </a:rPr>
              <a:t>3</a:t>
            </a:r>
            <a:r>
              <a:rPr lang="en-US" altLang="zh-CN" sz="2800" kern="100" dirty="0">
                <a:solidFill>
                  <a:srgbClr val="000000"/>
                </a:solidFill>
                <a:latin typeface="Times New Roman"/>
              </a:rPr>
              <a:t>.</a:t>
            </a:r>
            <a:r>
              <a:rPr lang="en-US" altLang="zh-CN" sz="2800" kern="100" dirty="0">
                <a:latin typeface="Times New Roman"/>
                <a:ea typeface="华文细黑"/>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rPr>
              <a:t>12)</a:t>
            </a:r>
            <a:r>
              <a:rPr lang="zh-CN" altLang="zh-CN" sz="2800" kern="100" dirty="0">
                <a:latin typeface="Times New Roman"/>
                <a:ea typeface="华文细黑"/>
                <a:cs typeface="Times New Roman"/>
              </a:rPr>
              <a:t>在</a:t>
            </a:r>
            <a:r>
              <a:rPr lang="en-US" altLang="zh-CN" sz="2800" kern="100" dirty="0">
                <a:latin typeface="Times New Roman"/>
                <a:ea typeface="华文细黑"/>
              </a:rPr>
              <a:t>1 200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时，天然气脱硫工艺中会发生下列反应：</a:t>
            </a:r>
            <a:endParaRPr lang="en-US" altLang="zh-CN" sz="2800" b="1" kern="100" dirty="0" smtClean="0">
              <a:solidFill>
                <a:srgbClr val="0000FF"/>
              </a:solidFill>
              <a:latin typeface="Times New Roman"/>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9433085"/>
              </p:ext>
            </p:extLst>
          </p:nvPr>
        </p:nvGraphicFramePr>
        <p:xfrm>
          <a:off x="387524" y="2428155"/>
          <a:ext cx="10948987" cy="4818063"/>
        </p:xfrm>
        <a:graphic>
          <a:graphicData uri="http://schemas.openxmlformats.org/presentationml/2006/ole">
            <mc:AlternateContent xmlns:mc="http://schemas.openxmlformats.org/markup-compatibility/2006">
              <mc:Choice xmlns:v="urn:schemas-microsoft-com:vml" Requires="v">
                <p:oleObj spid="_x0000_s206876" name="Document" r:id="rId4" imgW="10948347" imgH="4818234" progId="Word.Document.8">
                  <p:embed/>
                </p:oleObj>
              </mc:Choice>
              <mc:Fallback>
                <p:oleObj name="Document" r:id="rId4" imgW="10948347" imgH="4818234" progId="Word.Document.8">
                  <p:embed/>
                  <p:pic>
                    <p:nvPicPr>
                      <p:cNvPr id="0" name=""/>
                      <p:cNvPicPr/>
                      <p:nvPr/>
                    </p:nvPicPr>
                    <p:blipFill>
                      <a:blip r:embed="rId5"/>
                      <a:stretch>
                        <a:fillRect/>
                      </a:stretch>
                    </p:blipFill>
                    <p:spPr>
                      <a:xfrm>
                        <a:off x="387524" y="2428155"/>
                        <a:ext cx="10948987" cy="4818063"/>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868989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507519"/>
            <a:ext cx="11458743" cy="691768"/>
          </a:xfrm>
          <a:prstGeom prst="rect">
            <a:avLst/>
          </a:prstGeom>
        </p:spPr>
        <p:txBody>
          <a:bodyPr wrap="square" lIns="121898" tIns="60948" rIns="121898" bIns="60948">
            <a:spAutoFit/>
          </a:bodyPr>
          <a:lstStyle/>
          <a:p>
            <a:pPr algn="just">
              <a:lnSpc>
                <a:spcPct val="150000"/>
              </a:lnSpc>
              <a:tabLst>
                <a:tab pos="1890395" algn="l"/>
              </a:tabLst>
            </a:pP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的正确表达式为</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en-US" altLang="zh-CN" sz="2800" b="1" kern="100" dirty="0" smtClean="0">
              <a:solidFill>
                <a:srgbClr val="0000FF"/>
              </a:solidFill>
              <a:latin typeface="Times New Roman"/>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126405633"/>
              </p:ext>
            </p:extLst>
          </p:nvPr>
        </p:nvGraphicFramePr>
        <p:xfrm>
          <a:off x="390525" y="1355973"/>
          <a:ext cx="10944225" cy="4810125"/>
        </p:xfrm>
        <a:graphic>
          <a:graphicData uri="http://schemas.openxmlformats.org/presentationml/2006/ole">
            <mc:AlternateContent xmlns:mc="http://schemas.openxmlformats.org/markup-compatibility/2006">
              <mc:Choice xmlns:v="urn:schemas-microsoft-com:vml" Requires="v">
                <p:oleObj spid="_x0000_s207902" name="Document" r:id="rId4" imgW="10948347" imgH="4817154" progId="Word.Document.8">
                  <p:embed/>
                </p:oleObj>
              </mc:Choice>
              <mc:Fallback>
                <p:oleObj name="Document" r:id="rId4" imgW="10948347" imgH="4817154" progId="Word.Document.8">
                  <p:embed/>
                  <p:pic>
                    <p:nvPicPr>
                      <p:cNvPr id="0" name="对象 2"/>
                      <p:cNvPicPr>
                        <a:picLocks noChangeAspect="1" noChangeArrowheads="1"/>
                      </p:cNvPicPr>
                      <p:nvPr/>
                    </p:nvPicPr>
                    <p:blipFill>
                      <a:blip r:embed="rId5"/>
                      <a:srcRect/>
                      <a:stretch>
                        <a:fillRect/>
                      </a:stretch>
                    </p:blipFill>
                    <p:spPr bwMode="auto">
                      <a:xfrm>
                        <a:off x="390525" y="1355973"/>
                        <a:ext cx="109442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1">
            <a:hlinkClick r:id="rId6"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909598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62558" y="261442"/>
            <a:ext cx="11458743" cy="198443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给题中方程式依次编号为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颠倒方向得：</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2S(g)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O(g)</a:t>
            </a:r>
            <a:r>
              <a:rPr lang="en-US" altLang="zh-CN" sz="2800" kern="100" spc="-80" dirty="0">
                <a:latin typeface="Times New Roman"/>
                <a:ea typeface="华文细黑"/>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S(g)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2Δ</a:t>
            </a:r>
            <a:r>
              <a:rPr lang="en-US" altLang="zh-CN" sz="2800" i="1" kern="100" dirty="0">
                <a:latin typeface="Times New Roman"/>
                <a:ea typeface="华文细黑"/>
              </a:rPr>
              <a:t>H</a:t>
            </a:r>
            <a:r>
              <a:rPr lang="en-US" altLang="zh-CN" sz="2800" kern="100" baseline="-25000" dirty="0">
                <a:latin typeface="Times New Roman"/>
                <a:ea typeface="华文细黑"/>
              </a:rPr>
              <a:t>3</a:t>
            </a:r>
            <a:endParaRPr lang="en-US" altLang="zh-CN" sz="2800" b="1" kern="100" dirty="0" smtClean="0">
              <a:solidFill>
                <a:srgbClr val="0000FF"/>
              </a:solidFill>
              <a:latin typeface="Times New Roman"/>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8565922"/>
              </p:ext>
            </p:extLst>
          </p:nvPr>
        </p:nvGraphicFramePr>
        <p:xfrm>
          <a:off x="371475" y="2266950"/>
          <a:ext cx="10944225" cy="2228850"/>
        </p:xfrm>
        <a:graphic>
          <a:graphicData uri="http://schemas.openxmlformats.org/presentationml/2006/ole">
            <mc:AlternateContent xmlns:mc="http://schemas.openxmlformats.org/markup-compatibility/2006">
              <mc:Choice xmlns:v="urn:schemas-microsoft-com:vml" Requires="v">
                <p:oleObj spid="_x0000_s208935" name="Document" r:id="rId4" imgW="10948347" imgH="2228258" progId="Word.Document.8">
                  <p:embed/>
                </p:oleObj>
              </mc:Choice>
              <mc:Fallback>
                <p:oleObj name="Document" r:id="rId4" imgW="10948347" imgH="2228258" progId="Word.Document.8">
                  <p:embed/>
                  <p:pic>
                    <p:nvPicPr>
                      <p:cNvPr id="0" name="对象 3"/>
                      <p:cNvPicPr>
                        <a:picLocks noChangeAspect="1" noChangeArrowheads="1"/>
                      </p:cNvPicPr>
                      <p:nvPr/>
                    </p:nvPicPr>
                    <p:blipFill>
                      <a:blip r:embed="rId5"/>
                      <a:srcRect/>
                      <a:stretch>
                        <a:fillRect/>
                      </a:stretch>
                    </p:blipFill>
                    <p:spPr bwMode="auto">
                      <a:xfrm>
                        <a:off x="371475" y="2266950"/>
                        <a:ext cx="109442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21">
            <a:hlinkClick r:id="rId6"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262558" y="4106178"/>
            <a:ext cx="11458743" cy="69176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上述三式相加得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2S(g</a:t>
            </a:r>
            <a:r>
              <a:rPr lang="en-US" altLang="zh-CN" sz="2800" kern="100" dirty="0">
                <a:latin typeface="Times New Roman"/>
                <a:ea typeface="华文细黑"/>
              </a:rPr>
              <a:t>)</a:t>
            </a:r>
            <a:r>
              <a:rPr lang="en-US" altLang="zh-CN" sz="2800" kern="100" spc="-80" dirty="0">
                <a:latin typeface="Times New Roman"/>
                <a:ea typeface="华文细黑"/>
              </a:rPr>
              <a:t>==</a:t>
            </a:r>
            <a:r>
              <a:rPr lang="en-US" altLang="zh-CN" sz="2800" kern="100" dirty="0">
                <a:latin typeface="Times New Roman"/>
                <a:ea typeface="华文细黑"/>
              </a:rPr>
              <a:t>=S</a:t>
            </a:r>
            <a:r>
              <a:rPr lang="en-US" altLang="zh-CN" sz="2800" kern="100" baseline="-25000" dirty="0">
                <a:latin typeface="Times New Roman"/>
                <a:ea typeface="华文细黑"/>
              </a:rPr>
              <a:t>2</a:t>
            </a:r>
            <a:r>
              <a:rPr lang="en-US" altLang="zh-CN" sz="2800" kern="100" dirty="0">
                <a:latin typeface="Times New Roman"/>
                <a:ea typeface="华文细黑"/>
              </a:rPr>
              <a:t>(g)</a:t>
            </a:r>
            <a:endParaRPr lang="en-US" altLang="zh-CN" sz="2800" b="1" kern="100" dirty="0" smtClean="0">
              <a:solidFill>
                <a:srgbClr val="0000FF"/>
              </a:solidFill>
              <a:latin typeface="Times New Roman"/>
              <a:cs typeface="Times New Roman"/>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104424241"/>
              </p:ext>
            </p:extLst>
          </p:nvPr>
        </p:nvGraphicFramePr>
        <p:xfrm>
          <a:off x="387524" y="4951487"/>
          <a:ext cx="10944225" cy="1838325"/>
        </p:xfrm>
        <a:graphic>
          <a:graphicData uri="http://schemas.openxmlformats.org/presentationml/2006/ole">
            <mc:AlternateContent xmlns:mc="http://schemas.openxmlformats.org/markup-compatibility/2006">
              <mc:Choice xmlns:v="urn:schemas-microsoft-com:vml" Requires="v">
                <p:oleObj spid="_x0000_s208936" name="Document" r:id="rId11" imgW="10948347" imgH="1837746" progId="Word.Document.8">
                  <p:embed/>
                </p:oleObj>
              </mc:Choice>
              <mc:Fallback>
                <p:oleObj name="Document" r:id="rId11" imgW="10948347" imgH="1837746" progId="Word.Document.8">
                  <p:embed/>
                  <p:pic>
                    <p:nvPicPr>
                      <p:cNvPr id="0" name=""/>
                      <p:cNvPicPr>
                        <a:picLocks noChangeAspect="1" noChangeArrowheads="1"/>
                      </p:cNvPicPr>
                      <p:nvPr/>
                    </p:nvPicPr>
                    <p:blipFill>
                      <a:blip r:embed="rId12"/>
                      <a:srcRect/>
                      <a:stretch>
                        <a:fillRect/>
                      </a:stretch>
                    </p:blipFill>
                    <p:spPr bwMode="auto">
                      <a:xfrm>
                        <a:off x="387524" y="4951487"/>
                        <a:ext cx="109442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262558" y="5982554"/>
            <a:ext cx="11458743" cy="68760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Times New Roman"/>
              </a:rPr>
              <a:t>A</a:t>
            </a:r>
          </a:p>
        </p:txBody>
      </p:sp>
    </p:spTree>
    <p:extLst>
      <p:ext uri="{BB962C8B-B14F-4D97-AF65-F5344CB8AC3E}">
        <p14:creationId xmlns:p14="http://schemas.microsoft.com/office/powerpoint/2010/main" val="140640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095" y="510584"/>
            <a:ext cx="1145874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室温下，将</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zh-CN" altLang="zh-CN" sz="2800" kern="100" dirty="0">
                <a:latin typeface="Times New Roman"/>
                <a:ea typeface="华文细黑"/>
                <a:cs typeface="Times New Roman"/>
              </a:rPr>
              <a:t>溶于水会使溶液温度降低，热效应为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溶于水会使溶液温度升高，热效应为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zh-CN" altLang="zh-CN" sz="2800" kern="100" dirty="0">
                <a:latin typeface="Times New Roman"/>
                <a:ea typeface="华文细黑"/>
                <a:cs typeface="Times New Roman"/>
              </a:rPr>
              <a:t>受热分解的化学方程式为</a:t>
            </a:r>
            <a:r>
              <a:rPr lang="en-US" altLang="zh-CN" sz="2800" kern="100" dirty="0" smtClean="0">
                <a:latin typeface="Times New Roman"/>
                <a:ea typeface="华文细黑"/>
                <a:cs typeface="Courier New"/>
              </a:rPr>
              <a:t>CuSO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·5H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O(s)	</a:t>
            </a: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CuSO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O(l)</a:t>
            </a:r>
            <a:r>
              <a:rPr lang="zh-CN" altLang="zh-CN" sz="2800" kern="100" dirty="0">
                <a:latin typeface="Times New Roman"/>
                <a:ea typeface="华文细黑"/>
                <a:cs typeface="Times New Roman"/>
              </a:rPr>
              <a:t>，热效应为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smtClean="0">
                <a:solidFill>
                  <a:srgbClr val="000000"/>
                </a:solidFill>
                <a:latin typeface="Times New Roman"/>
                <a:cs typeface="Courier New"/>
              </a:rPr>
              <a:t>.</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rPr>
              <a:t>D</a:t>
            </a:r>
            <a:r>
              <a:rPr lang="en-US" altLang="zh-CN" sz="2800" kern="100" dirty="0" smtClean="0">
                <a:solidFill>
                  <a:srgbClr val="000000"/>
                </a:solidFill>
                <a:latin typeface="Times New Roman"/>
              </a:rPr>
              <a:t>.</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en-US" altLang="zh-CN" sz="2800" kern="100" baseline="-25000" dirty="0" smtClean="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541044333"/>
              </p:ext>
            </p:extLst>
          </p:nvPr>
        </p:nvGraphicFramePr>
        <p:xfrm>
          <a:off x="2899023" y="2339359"/>
          <a:ext cx="1323975" cy="1162050"/>
        </p:xfrm>
        <a:graphic>
          <a:graphicData uri="http://schemas.openxmlformats.org/presentationml/2006/ole">
            <mc:AlternateContent xmlns:mc="http://schemas.openxmlformats.org/markup-compatibility/2006">
              <mc:Choice xmlns:v="urn:schemas-microsoft-com:vml" Requires="v">
                <p:oleObj spid="_x0000_s210973" name="Document" r:id="rId4" imgW="1337190" imgH="1161458" progId="Word.Document.8">
                  <p:embed/>
                </p:oleObj>
              </mc:Choice>
              <mc:Fallback>
                <p:oleObj name="Document" r:id="rId4" imgW="1337190" imgH="1161458" progId="Word.Document.8">
                  <p:embed/>
                  <p:pic>
                    <p:nvPicPr>
                      <p:cNvPr id="0" name="对象 2"/>
                      <p:cNvPicPr>
                        <a:picLocks noChangeAspect="1" noChangeArrowheads="1"/>
                      </p:cNvPicPr>
                      <p:nvPr/>
                    </p:nvPicPr>
                    <p:blipFill>
                      <a:blip r:embed="rId5"/>
                      <a:srcRect/>
                      <a:stretch>
                        <a:fillRect/>
                      </a:stretch>
                    </p:blipFill>
                    <p:spPr bwMode="auto">
                      <a:xfrm>
                        <a:off x="2899023" y="2339359"/>
                        <a:ext cx="13239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21">
            <a:hlinkClick r:id="rId6"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561880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5095" y="261442"/>
            <a:ext cx="11458743" cy="68683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方法一：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虚拟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路径法。</a:t>
            </a:r>
            <a:endParaRPr lang="zh-CN" altLang="zh-CN" sz="1050" kern="100" dirty="0">
              <a:latin typeface="宋体"/>
              <a:cs typeface="Courier New"/>
            </a:endParaRPr>
          </a:p>
        </p:txBody>
      </p:sp>
      <p:pic>
        <p:nvPicPr>
          <p:cNvPr id="211970" name="Picture 2" descr="HX3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702" y="1269554"/>
            <a:ext cx="5447134" cy="154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25095" y="2997746"/>
            <a:ext cx="11458743" cy="26265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根据盖斯定律：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由于</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&gt;0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&lt;0</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所以</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&lt;Δ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sp>
        <p:nvSpPr>
          <p:cNvPr id="5" name="Rectangle 21">
            <a:hlinkClick r:id="rId3"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32504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11970"/>
                                        </p:tgtEl>
                                        <p:attrNameLst>
                                          <p:attrName>style.visibility</p:attrName>
                                        </p:attrNameLst>
                                      </p:cBhvr>
                                      <p:to>
                                        <p:strVal val="visible"/>
                                      </p:to>
                                    </p:set>
                                    <p:animEffect transition="in" filter="blinds(horizontal)">
                                      <p:cBhvr>
                                        <p:cTn id="10" dur="500"/>
                                        <p:tgtEl>
                                          <p:spTgt spid="21197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5095" y="189434"/>
            <a:ext cx="11458743"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方法二：方程式叠加法。</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04913377"/>
              </p:ext>
            </p:extLst>
          </p:nvPr>
        </p:nvGraphicFramePr>
        <p:xfrm>
          <a:off x="407988" y="1082105"/>
          <a:ext cx="10945812" cy="3028950"/>
        </p:xfrm>
        <a:graphic>
          <a:graphicData uri="http://schemas.openxmlformats.org/presentationml/2006/ole">
            <mc:AlternateContent xmlns:mc="http://schemas.openxmlformats.org/markup-compatibility/2006">
              <mc:Choice xmlns:v="urn:schemas-microsoft-com:vml" Requires="v">
                <p:oleObj spid="_x0000_s213052" name="Document" r:id="rId4" imgW="10948347" imgH="3037715" progId="Word.Document.8">
                  <p:embed/>
                </p:oleObj>
              </mc:Choice>
              <mc:Fallback>
                <p:oleObj name="Document" r:id="rId4" imgW="10948347" imgH="3037715" progId="Word.Document.8">
                  <p:embed/>
                  <p:pic>
                    <p:nvPicPr>
                      <p:cNvPr id="0" name="对象 2"/>
                      <p:cNvPicPr>
                        <a:picLocks noChangeAspect="1" noChangeArrowheads="1"/>
                      </p:cNvPicPr>
                      <p:nvPr/>
                    </p:nvPicPr>
                    <p:blipFill>
                      <a:blip r:embed="rId5"/>
                      <a:srcRect/>
                      <a:stretch>
                        <a:fillRect/>
                      </a:stretch>
                    </p:blipFill>
                    <p:spPr bwMode="auto">
                      <a:xfrm>
                        <a:off x="407988" y="1082105"/>
                        <a:ext cx="10945812"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325095" y="3175012"/>
            <a:ext cx="11458743" cy="686830"/>
          </a:xfrm>
          <a:prstGeom prst="rect">
            <a:avLst/>
          </a:prstGeom>
        </p:spPr>
        <p:txBody>
          <a:bodyPr wrap="square" lIns="121898" tIns="60948" rIns="121898" bIns="60948">
            <a:spAutoFit/>
          </a:bodyPr>
          <a:lstStyle/>
          <a:p>
            <a:pPr>
              <a:lnSpc>
                <a:spcPct val="1500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621124681"/>
              </p:ext>
            </p:extLst>
          </p:nvPr>
        </p:nvGraphicFramePr>
        <p:xfrm>
          <a:off x="447675" y="4029075"/>
          <a:ext cx="10944225" cy="1076325"/>
        </p:xfrm>
        <a:graphic>
          <a:graphicData uri="http://schemas.openxmlformats.org/presentationml/2006/ole">
            <mc:AlternateContent xmlns:mc="http://schemas.openxmlformats.org/markup-compatibility/2006">
              <mc:Choice xmlns:v="urn:schemas-microsoft-com:vml" Requires="v">
                <p:oleObj spid="_x0000_s213053" name="Document" r:id="rId7" imgW="10948347" imgH="1085515" progId="Word.Document.8">
                  <p:embed/>
                </p:oleObj>
              </mc:Choice>
              <mc:Fallback>
                <p:oleObj name="Document" r:id="rId7" imgW="10948347" imgH="1085515" progId="Word.Document.8">
                  <p:embed/>
                  <p:pic>
                    <p:nvPicPr>
                      <p:cNvPr id="0" name="对象 2"/>
                      <p:cNvPicPr>
                        <a:picLocks noChangeAspect="1" noChangeArrowheads="1"/>
                      </p:cNvPicPr>
                      <p:nvPr/>
                    </p:nvPicPr>
                    <p:blipFill>
                      <a:blip r:embed="rId8"/>
                      <a:srcRect/>
                      <a:stretch>
                        <a:fillRect/>
                      </a:stretch>
                    </p:blipFill>
                    <p:spPr bwMode="auto">
                      <a:xfrm>
                        <a:off x="447675" y="4029075"/>
                        <a:ext cx="109442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262558" y="4750350"/>
            <a:ext cx="11458743" cy="691768"/>
          </a:xfrm>
          <a:prstGeom prst="rect">
            <a:avLst/>
          </a:prstGeom>
        </p:spPr>
        <p:txBody>
          <a:bodyPr wrap="square" lIns="121898" tIns="60948" rIns="121898" bIns="60948">
            <a:spAutoFit/>
          </a:bodyPr>
          <a:lstStyle/>
          <a:p>
            <a:pPr>
              <a:lnSpc>
                <a:spcPct val="150000"/>
              </a:lnSpc>
            </a:pPr>
            <a:r>
              <a:rPr lang="zh-CN" altLang="zh-CN" sz="2800" kern="100" dirty="0">
                <a:latin typeface="Times New Roman"/>
                <a:ea typeface="华文细黑"/>
                <a:cs typeface="Times New Roman"/>
              </a:rPr>
              <a:t>由于</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&gt;0</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&lt;0</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en-US" altLang="zh-CN" sz="2800" kern="100" dirty="0">
                <a:latin typeface="Times New Roman"/>
                <a:ea typeface="华文细黑"/>
              </a:rPr>
              <a:t>&gt;0</a:t>
            </a:r>
            <a:r>
              <a:rPr lang="zh-CN" altLang="zh-CN" sz="2800" kern="100" dirty="0">
                <a:latin typeface="Times New Roman"/>
                <a:ea typeface="华文细黑"/>
                <a:cs typeface="Times New Roman"/>
              </a:rPr>
              <a:t>，所以</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&lt;Δ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9" name="Rectangle 21">
            <a:hlinkClick r:id="rId9" action="ppaction://hlinksldjump"/>
          </p:cNvPr>
          <p:cNvSpPr>
            <a:spLocks noChangeArrowheads="1"/>
          </p:cNvSpPr>
          <p:nvPr/>
        </p:nvSpPr>
        <p:spPr bwMode="auto">
          <a:xfrm>
            <a:off x="9805530"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10" action="ppaction://hlinksldjump"/>
          </p:cNvPr>
          <p:cNvSpPr>
            <a:spLocks noChangeArrowheads="1"/>
          </p:cNvSpPr>
          <p:nvPr/>
        </p:nvSpPr>
        <p:spPr bwMode="auto">
          <a:xfrm>
            <a:off x="10307708"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11" action="ppaction://hlinksldjump"/>
          </p:cNvPr>
          <p:cNvSpPr>
            <a:spLocks noChangeArrowheads="1"/>
          </p:cNvSpPr>
          <p:nvPr/>
        </p:nvSpPr>
        <p:spPr bwMode="auto">
          <a:xfrm>
            <a:off x="10785744" y="9295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2" action="ppaction://hlinksldjump"/>
          </p:cNvPr>
          <p:cNvSpPr>
            <a:spLocks noChangeArrowheads="1"/>
          </p:cNvSpPr>
          <p:nvPr/>
        </p:nvSpPr>
        <p:spPr bwMode="auto">
          <a:xfrm>
            <a:off x="11239638" y="9295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 name="矩形 4"/>
          <p:cNvSpPr/>
          <p:nvPr/>
        </p:nvSpPr>
        <p:spPr>
          <a:xfrm>
            <a:off x="406574" y="5519767"/>
            <a:ext cx="1317990" cy="646331"/>
          </a:xfrm>
          <a:prstGeom prst="rect">
            <a:avLst/>
          </a:prstGeom>
        </p:spPr>
        <p:txBody>
          <a:bodyPr wrap="none">
            <a:spAutoFit/>
          </a:bodyPr>
          <a:lstStyle/>
          <a:p>
            <a:pPr>
              <a:lnSpc>
                <a:spcPct val="150000"/>
              </a:lnSpc>
            </a:pPr>
            <a:r>
              <a:rPr lang="zh-CN" altLang="zh-CN" b="1" kern="100" dirty="0">
                <a:solidFill>
                  <a:srgbClr val="0000FF"/>
                </a:solidFill>
                <a:latin typeface="Times New Roman"/>
                <a:cs typeface="Times New Roman"/>
              </a:rPr>
              <a:t>答案　</a:t>
            </a:r>
            <a:r>
              <a:rPr lang="en-US" altLang="zh-CN" b="1" kern="100" dirty="0">
                <a:solidFill>
                  <a:schemeClr val="accent6">
                    <a:lumMod val="75000"/>
                  </a:schemeClr>
                </a:solidFill>
                <a:latin typeface="Times New Roman"/>
                <a:ea typeface="华文细黑"/>
                <a:cs typeface="Times New Roman"/>
              </a:rPr>
              <a:t>B</a:t>
            </a:r>
            <a:endParaRPr lang="zh-CN" altLang="zh-CN" b="1" kern="100" dirty="0">
              <a:solidFill>
                <a:schemeClr val="accent6">
                  <a:lumMod val="75000"/>
                </a:schemeClr>
              </a:solidFill>
              <a:latin typeface="Times New Roman"/>
              <a:ea typeface="华文细黑"/>
              <a:cs typeface="Times New Roman"/>
            </a:endParaRPr>
          </a:p>
        </p:txBody>
      </p:sp>
    </p:spTree>
    <p:extLst>
      <p:ext uri="{BB962C8B-B14F-4D97-AF65-F5344CB8AC3E}">
        <p14:creationId xmlns:p14="http://schemas.microsoft.com/office/powerpoint/2010/main" val="2765575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909514"/>
            <a:ext cx="11458743" cy="661695"/>
          </a:xfrm>
          <a:prstGeom prst="rect">
            <a:avLst/>
          </a:prstGeom>
        </p:spPr>
        <p:txBody>
          <a:bodyPr wrap="square" lIns="121898" tIns="60948" rIns="121898" bIns="60948">
            <a:spAutoFit/>
          </a:bodyPr>
          <a:lstStyle/>
          <a:p>
            <a:pPr algn="ctr">
              <a:lnSpc>
                <a:spcPct val="125000"/>
              </a:lnSpc>
              <a:spcAft>
                <a:spcPts val="0"/>
              </a:spcAft>
            </a:pPr>
            <a:r>
              <a:rPr lang="zh-CN" altLang="zh-CN" sz="2800" b="1" kern="100" dirty="0">
                <a:solidFill>
                  <a:srgbClr val="0000FF"/>
                </a:solidFill>
                <a:latin typeface="Times New Roman"/>
                <a:ea typeface="华文细黑"/>
                <a:cs typeface="Times New Roman"/>
              </a:rPr>
              <a:t>　</a:t>
            </a:r>
            <a:r>
              <a:rPr lang="zh-CN" altLang="zh-CN" sz="2800" b="1" kern="100" dirty="0">
                <a:solidFill>
                  <a:srgbClr val="0000FF"/>
                </a:solidFill>
                <a:latin typeface="黑体" pitchFamily="49" charset="-122"/>
                <a:ea typeface="黑体" pitchFamily="49" charset="-122"/>
                <a:cs typeface="Times New Roman"/>
              </a:rPr>
              <a:t>利用盖斯定律书写热化学方程式</a:t>
            </a:r>
          </a:p>
        </p:txBody>
      </p:sp>
      <p:pic>
        <p:nvPicPr>
          <p:cNvPr id="214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662" y="1773610"/>
            <a:ext cx="9011567" cy="328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5095" y="5335252"/>
            <a:ext cx="11458743" cy="769417"/>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黑体" pitchFamily="49" charset="-122"/>
                <a:ea typeface="黑体" pitchFamily="49" charset="-122"/>
                <a:cs typeface="Times New Roman"/>
              </a:rPr>
              <a:t>特别提醒：</a:t>
            </a:r>
            <a:r>
              <a:rPr lang="zh-CN" altLang="zh-CN" sz="2800" kern="100" dirty="0">
                <a:latin typeface="Times New Roman"/>
                <a:ea typeface="华文细黑"/>
                <a:cs typeface="Times New Roman"/>
              </a:rPr>
              <a:t>通过热化学方程式变形时，利用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加法</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不容易出错。</a:t>
            </a:r>
            <a:endParaRPr lang="zh-CN" altLang="zh-CN" sz="1050" kern="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0" name="矩形 9"/>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1" name="组合 10"/>
          <p:cNvGrpSpPr/>
          <p:nvPr/>
        </p:nvGrpSpPr>
        <p:grpSpPr>
          <a:xfrm>
            <a:off x="1" y="-2"/>
            <a:ext cx="1836949" cy="634848"/>
            <a:chOff x="0" y="-2"/>
            <a:chExt cx="1377891" cy="634701"/>
          </a:xfrm>
          <a:solidFill>
            <a:srgbClr val="FFC000"/>
          </a:solidFill>
        </p:grpSpPr>
        <p:sp>
          <p:nvSpPr>
            <p:cNvPr id="12" name="矩形 1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3" name="直角三角形 1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4" name="矩形 13"/>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思维模型</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6108227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2" name="文本框 1"/>
          <p:cNvSpPr txBox="1"/>
          <p:nvPr/>
        </p:nvSpPr>
        <p:spPr>
          <a:xfrm>
            <a:off x="3069411" y="2517790"/>
            <a:ext cx="5186035" cy="1190903"/>
          </a:xfrm>
          <a:prstGeom prst="rect">
            <a:avLst/>
          </a:prstGeom>
          <a:noFill/>
        </p:spPr>
        <p:txBody>
          <a:bodyPr wrap="none" rtlCol="0" anchor="ctr">
            <a:spAutoFit/>
          </a:bodyPr>
          <a:lstStyle/>
          <a:p>
            <a:pPr>
              <a:lnSpc>
                <a:spcPct val="120000"/>
              </a:lnSpc>
              <a:defRPr/>
            </a:pPr>
            <a:r>
              <a:rPr lang="zh-CN" altLang="en-US" sz="6500" b="1" dirty="0">
                <a:solidFill>
                  <a:schemeClr val="bg1"/>
                </a:solidFill>
                <a:latin typeface="+mj-ea"/>
                <a:ea typeface="+mj-ea"/>
              </a:rPr>
              <a:t>考点四　能源</a:t>
            </a:r>
          </a:p>
        </p:txBody>
      </p:sp>
    </p:spTree>
    <p:extLst>
      <p:ext uri="{BB962C8B-B14F-4D97-AF65-F5344CB8AC3E}">
        <p14:creationId xmlns:p14="http://schemas.microsoft.com/office/powerpoint/2010/main" val="27782973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5973" y="1086010"/>
            <a:ext cx="11689063"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能源分类</a:t>
            </a:r>
            <a:endParaRPr lang="zh-CN" altLang="zh-CN" sz="1050" kern="100" dirty="0">
              <a:latin typeface="宋体"/>
              <a:cs typeface="Courier New"/>
            </a:endParaRPr>
          </a:p>
        </p:txBody>
      </p:sp>
      <p:pic>
        <p:nvPicPr>
          <p:cNvPr id="215042" name="Picture 2" descr="2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702" y="2006020"/>
            <a:ext cx="7535366" cy="387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1" name="组合 10"/>
          <p:cNvGrpSpPr/>
          <p:nvPr/>
        </p:nvGrpSpPr>
        <p:grpSpPr>
          <a:xfrm>
            <a:off x="1" y="-2"/>
            <a:ext cx="1836949" cy="634848"/>
            <a:chOff x="0" y="-2"/>
            <a:chExt cx="1377891" cy="634701"/>
          </a:xfrm>
          <a:solidFill>
            <a:srgbClr val="FFC000"/>
          </a:solidFill>
        </p:grpSpPr>
        <p:sp>
          <p:nvSpPr>
            <p:cNvPr id="12" name="矩形 1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3" name="直角三角形 1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7" name="矩形 1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18"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51105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2238" y="468692"/>
            <a:ext cx="11524006" cy="6568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从反应热的量化参数</a:t>
            </a:r>
            <a:r>
              <a:rPr lang="en-US" altLang="zh-CN" sz="2800" kern="100" dirty="0">
                <a:latin typeface="Times New Roman"/>
                <a:ea typeface="华文细黑"/>
              </a:rPr>
              <a:t>——</a:t>
            </a:r>
            <a:r>
              <a:rPr lang="zh-CN" altLang="zh-CN" sz="2800" kern="100" dirty="0">
                <a:latin typeface="Times New Roman"/>
                <a:ea typeface="华文细黑"/>
                <a:cs typeface="Times New Roman"/>
              </a:rPr>
              <a:t>键能的角度分析</a:t>
            </a:r>
            <a:endParaRPr lang="zh-CN" altLang="zh-CN" sz="2800" kern="100" dirty="0">
              <a:effectLst/>
              <a:latin typeface="宋体"/>
              <a:cs typeface="Courier New"/>
            </a:endParaRPr>
          </a:p>
        </p:txBody>
      </p:sp>
      <p:pic>
        <p:nvPicPr>
          <p:cNvPr id="157698" name="Picture 2" descr="2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806" y="1701602"/>
            <a:ext cx="6192688" cy="313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3130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6" y="790467"/>
            <a:ext cx="11232960" cy="4295511"/>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cs typeface="Courier New"/>
              </a:rPr>
              <a:t>2</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解决能源问题的措施</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提高能源的利用效率：</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改善开采、运输、加工等各个环节；</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科学控制燃烧反应，使燃料充分燃烧。</a:t>
            </a:r>
            <a:endParaRPr lang="zh-CN" altLang="zh-CN" sz="2800" kern="100" dirty="0">
              <a:latin typeface="宋体"/>
              <a:cs typeface="Courier New"/>
            </a:endParaRPr>
          </a:p>
          <a:p>
            <a:pPr>
              <a:lnSpc>
                <a:spcPct val="20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开发新能源：开发资源丰富、可以再生、没有污染或污染很小的新能源。</a:t>
            </a:r>
            <a:endParaRPr lang="zh-CN" altLang="zh-CN" sz="1050" kern="100" dirty="0">
              <a:latin typeface="宋体"/>
              <a:cs typeface="Courier New"/>
            </a:endParaRPr>
          </a:p>
        </p:txBody>
      </p:sp>
    </p:spTree>
    <p:extLst>
      <p:ext uri="{BB962C8B-B14F-4D97-AF65-F5344CB8AC3E}">
        <p14:creationId xmlns:p14="http://schemas.microsoft.com/office/powerpoint/2010/main" val="943303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2558" y="1312481"/>
            <a:ext cx="11458743" cy="4565585"/>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太阳能是清洁能源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化石燃料和植物燃料燃烧时放出的能量均来源于太阳能</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农村用沼气池产生的沼气作燃料属于生物质能的利用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人类利用的能源都是通过化学反应获得的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随着科技的发展，氢气将成为主要能源之一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(6)</a:t>
            </a:r>
            <a:r>
              <a:rPr lang="zh-CN" altLang="zh-CN" sz="2800" kern="100" dirty="0">
                <a:latin typeface="Times New Roman"/>
                <a:ea typeface="华文细黑"/>
                <a:cs typeface="Times New Roman"/>
              </a:rPr>
              <a:t>食用植物体内的淀粉、蛋白质等属于直接利用能源</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sp>
        <p:nvSpPr>
          <p:cNvPr id="7" name="文本框 3"/>
          <p:cNvSpPr txBox="1"/>
          <p:nvPr/>
        </p:nvSpPr>
        <p:spPr bwMode="auto">
          <a:xfrm>
            <a:off x="262558" y="497745"/>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3" name="矩形 2"/>
          <p:cNvSpPr/>
          <p:nvPr/>
        </p:nvSpPr>
        <p:spPr>
          <a:xfrm>
            <a:off x="3725619" y="2071167"/>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8" name="矩形 7"/>
          <p:cNvSpPr/>
          <p:nvPr/>
        </p:nvSpPr>
        <p:spPr>
          <a:xfrm>
            <a:off x="9407574" y="2722255"/>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9" name="矩形 8"/>
          <p:cNvSpPr/>
          <p:nvPr/>
        </p:nvSpPr>
        <p:spPr>
          <a:xfrm>
            <a:off x="9047534" y="3379852"/>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0" name="矩形 9"/>
          <p:cNvSpPr/>
          <p:nvPr/>
        </p:nvSpPr>
        <p:spPr>
          <a:xfrm>
            <a:off x="7247334" y="4008874"/>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1" name="矩形 10"/>
          <p:cNvSpPr/>
          <p:nvPr/>
        </p:nvSpPr>
        <p:spPr>
          <a:xfrm>
            <a:off x="7616899" y="4656946"/>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2" name="矩形 11"/>
          <p:cNvSpPr/>
          <p:nvPr/>
        </p:nvSpPr>
        <p:spPr>
          <a:xfrm>
            <a:off x="8687494" y="5314543"/>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Tree>
    <p:extLst>
      <p:ext uri="{BB962C8B-B14F-4D97-AF65-F5344CB8AC3E}">
        <p14:creationId xmlns:p14="http://schemas.microsoft.com/office/powerpoint/2010/main" val="2670749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 grpId="0"/>
      <p:bldP spid="3" grpId="1"/>
      <p:bldP spid="8" grpId="0"/>
      <p:bldP spid="8" grpId="1"/>
      <p:bldP spid="9" grpId="0"/>
      <p:bldP spid="9" grpId="1"/>
      <p:bldP spid="10" grpId="0"/>
      <p:bldP spid="10" grpId="1"/>
      <p:bldP spid="11" grpId="0"/>
      <p:bldP spid="11" grpId="1"/>
      <p:bldP spid="12" grpId="0"/>
      <p:bldP spid="1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095" y="594143"/>
            <a:ext cx="11458743"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粮食作物是制乙醇燃料的重要原料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化石燃料属于可再生能源，不影响可持续发展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开发利用各种新能源，减少对化石燃料的依赖，可以降低空气中</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的含量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(10)</a:t>
            </a:r>
            <a:r>
              <a:rPr lang="zh-CN" altLang="zh-CN" sz="2800" kern="100" dirty="0">
                <a:latin typeface="Times New Roman"/>
                <a:ea typeface="华文细黑"/>
                <a:cs typeface="Times New Roman"/>
              </a:rPr>
              <a:t>低碳生活注重节能减排，尽量使用太阳能等代替化石燃料，减少温室气体的排放</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sp>
        <p:nvSpPr>
          <p:cNvPr id="4" name="矩形 3"/>
          <p:cNvSpPr/>
          <p:nvPr/>
        </p:nvSpPr>
        <p:spPr>
          <a:xfrm>
            <a:off x="6311230" y="712540"/>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5" name="矩形 4"/>
          <p:cNvSpPr/>
          <p:nvPr/>
        </p:nvSpPr>
        <p:spPr>
          <a:xfrm>
            <a:off x="8122299" y="1363628"/>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6" name="矩形 5"/>
          <p:cNvSpPr/>
          <p:nvPr/>
        </p:nvSpPr>
        <p:spPr>
          <a:xfrm>
            <a:off x="2566814" y="2669297"/>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8" name="矩形 7"/>
          <p:cNvSpPr/>
          <p:nvPr/>
        </p:nvSpPr>
        <p:spPr>
          <a:xfrm>
            <a:off x="2638822" y="3933850"/>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Tree>
    <p:extLst>
      <p:ext uri="{BB962C8B-B14F-4D97-AF65-F5344CB8AC3E}">
        <p14:creationId xmlns:p14="http://schemas.microsoft.com/office/powerpoint/2010/main" val="14523588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P spid="5" grpId="0"/>
      <p:bldP spid="5" grpId="1"/>
      <p:bldP spid="6" grpId="0"/>
      <p:bldP spid="6" grpId="1"/>
      <p:bldP spid="8" grpId="0"/>
      <p:bldP spid="8"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62558" y="1302672"/>
            <a:ext cx="1145874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smtClean="0">
                <a:solidFill>
                  <a:srgbClr val="000000"/>
                </a:solidFill>
                <a:latin typeface="Times New Roman"/>
              </a:rPr>
              <a:t>.</a:t>
            </a:r>
            <a:r>
              <a:rPr lang="zh-CN" altLang="zh-CN" sz="2800" kern="100" dirty="0">
                <a:latin typeface="Times New Roman"/>
                <a:ea typeface="华文细黑"/>
                <a:cs typeface="Times New Roman"/>
              </a:rPr>
              <a:t>为消除目前燃料燃烧时产生的环境污染，同时缓解能源危机，有关专家提出了利用太阳能制取氢能的构想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的分解反应是放热反应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氢能源已被普遍使用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液态</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具有的总能量低于</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的能量</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氢气不易贮存和运输，无开发利用价值</a:t>
            </a:r>
            <a:endParaRPr lang="zh-CN" altLang="zh-CN" sz="2800" kern="100" dirty="0">
              <a:latin typeface="宋体"/>
              <a:cs typeface="Courier New"/>
            </a:endParaRPr>
          </a:p>
        </p:txBody>
      </p:sp>
      <p:pic>
        <p:nvPicPr>
          <p:cNvPr id="11" name="Picture 2" descr="28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9302" y="2266115"/>
            <a:ext cx="3816424" cy="210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12" name="矩形 1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3" name="直角三角形 1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4" name="矩形 13"/>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5"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6" name="Rectangle 21">
            <a:hlinkClick r:id="rId3" action="ppaction://hlinksldjump"/>
          </p:cNvPr>
          <p:cNvSpPr>
            <a:spLocks noChangeArrowheads="1"/>
          </p:cNvSpPr>
          <p:nvPr/>
        </p:nvSpPr>
        <p:spPr bwMode="auto">
          <a:xfrm>
            <a:off x="111357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16379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162950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262558" y="1227762"/>
            <a:ext cx="11458743" cy="3570184"/>
          </a:xfrm>
          <a:prstGeom prst="rect">
            <a:avLst/>
          </a:prstGeom>
        </p:spPr>
        <p:txBody>
          <a:bodyPr wrap="square" lIns="121898" tIns="60948" rIns="121898" bIns="60948">
            <a:spAutoFit/>
          </a:bodyPr>
          <a:lstStyle/>
          <a:p>
            <a:pPr algn="just">
              <a:lnSpc>
                <a:spcPct val="200000"/>
              </a:lnSpc>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O(l)</a:t>
            </a:r>
            <a:r>
              <a:rPr lang="en-US" altLang="zh-CN" sz="2800" kern="100" spc="-80" dirty="0">
                <a:latin typeface="Times New Roman"/>
                <a:ea typeface="华文细黑"/>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是吸热反应，说明</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a:t>
            </a:r>
            <a:r>
              <a:rPr lang="zh-CN" altLang="zh-CN" sz="2800" kern="100" dirty="0">
                <a:latin typeface="Times New Roman"/>
                <a:ea typeface="华文细黑"/>
                <a:cs typeface="Times New Roman"/>
              </a:rPr>
              <a:t>液态</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的能量低于</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的能量。因由水制取</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耗能多且</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不易贮存和运输，所以氢能源利用并未普及，但发展前景广阔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C</a:t>
            </a:r>
            <a:endParaRPr lang="zh-CN" altLang="zh-CN" sz="2800" b="1" kern="100" dirty="0">
              <a:solidFill>
                <a:schemeClr val="accent6">
                  <a:lumMod val="75000"/>
                </a:schemeClr>
              </a:solidFill>
              <a:latin typeface="Times New Roman"/>
              <a:cs typeface="Times New Roman"/>
            </a:endParaRPr>
          </a:p>
        </p:txBody>
      </p:sp>
      <p:sp>
        <p:nvSpPr>
          <p:cNvPr id="3" name="Rectangle 21">
            <a:hlinkClick r:id="rId2" action="ppaction://hlinksldjump"/>
          </p:cNvPr>
          <p:cNvSpPr>
            <a:spLocks noChangeArrowheads="1"/>
          </p:cNvSpPr>
          <p:nvPr/>
        </p:nvSpPr>
        <p:spPr bwMode="auto">
          <a:xfrm>
            <a:off x="111357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6379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350202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2558" y="582592"/>
            <a:ext cx="1145874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rPr>
              <a:t>2</a:t>
            </a:r>
            <a:r>
              <a:rPr lang="en-US" altLang="zh-CN" sz="2800" kern="100" dirty="0" smtClean="0">
                <a:solidFill>
                  <a:srgbClr val="000000"/>
                </a:solidFill>
                <a:latin typeface="Times New Roman"/>
              </a:rPr>
              <a:t>.</a:t>
            </a:r>
            <a:r>
              <a:rPr lang="zh-CN" altLang="zh-CN" sz="2800" kern="100" dirty="0">
                <a:latin typeface="Times New Roman"/>
                <a:ea typeface="华文细黑"/>
                <a:cs typeface="Times New Roman"/>
              </a:rPr>
              <a:t>为缓解能源紧张，越来越多的国家开始重视生物质能源</a:t>
            </a:r>
            <a:r>
              <a:rPr lang="en-US" altLang="zh-CN" sz="2800" kern="100" dirty="0">
                <a:latin typeface="Times New Roman"/>
                <a:ea typeface="华文细黑"/>
              </a:rPr>
              <a:t>(</a:t>
            </a:r>
            <a:r>
              <a:rPr lang="zh-CN" altLang="zh-CN" sz="2800" kern="100" dirty="0">
                <a:latin typeface="Times New Roman"/>
                <a:ea typeface="华文细黑"/>
                <a:cs typeface="Times New Roman"/>
              </a:rPr>
              <a:t>利用能源作物和有机废料，经过加工转变为生物燃料的一种能源</a:t>
            </a:r>
            <a:r>
              <a:rPr lang="en-US" altLang="zh-CN" sz="2800" kern="100" dirty="0">
                <a:latin typeface="Times New Roman"/>
                <a:ea typeface="华文细黑"/>
              </a:rPr>
              <a:t>)</a:t>
            </a:r>
            <a:r>
              <a:rPr lang="zh-CN" altLang="zh-CN" sz="2800" kern="100" dirty="0">
                <a:latin typeface="Times New Roman"/>
                <a:ea typeface="华文细黑"/>
                <a:cs typeface="Times New Roman"/>
              </a:rPr>
              <a:t>的开发利用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smtClean="0">
              <a:latin typeface="Times New Roman"/>
              <a:ea typeface="华文细黑"/>
            </a:endParaRPr>
          </a:p>
          <a:p>
            <a:pPr algn="just">
              <a:lnSpc>
                <a:spcPct val="150000"/>
              </a:lnSpc>
              <a:spcAft>
                <a:spcPts val="0"/>
              </a:spcAft>
            </a:pPr>
            <a:endParaRPr lang="en-US" altLang="zh-CN" sz="2800" kern="100" dirty="0">
              <a:latin typeface="Times New Roman"/>
              <a:ea typeface="华文细黑"/>
            </a:endParaRPr>
          </a:p>
          <a:p>
            <a:pPr algn="just">
              <a:lnSpc>
                <a:spcPct val="150000"/>
              </a:lnSpc>
              <a:spcAft>
                <a:spcPts val="0"/>
              </a:spcAft>
            </a:pPr>
            <a:endParaRPr lang="en-US" altLang="zh-CN" sz="2800" kern="100" dirty="0" smtClean="0">
              <a:latin typeface="Times New Roman"/>
              <a:ea typeface="华文细黑"/>
            </a:endParaRPr>
          </a:p>
          <a:p>
            <a:pPr algn="just">
              <a:lnSpc>
                <a:spcPct val="150000"/>
              </a:lnSpc>
              <a:spcAft>
                <a:spcPts val="0"/>
              </a:spcAft>
            </a:pPr>
            <a:endParaRPr lang="en-US" altLang="zh-CN" sz="2800" kern="100" dirty="0">
              <a:latin typeface="Times New Roman"/>
              <a:ea typeface="华文细黑"/>
            </a:endParaRPr>
          </a:p>
          <a:p>
            <a:pPr algn="just">
              <a:lnSpc>
                <a:spcPct val="150000"/>
              </a:lnSpc>
              <a:spcAft>
                <a:spcPts val="0"/>
              </a:spcAft>
            </a:pPr>
            <a:r>
              <a:rPr lang="en-US" altLang="zh-CN" sz="2800" kern="100" dirty="0" smtClean="0">
                <a:latin typeface="Times New Roman"/>
                <a:ea typeface="华文细黑"/>
              </a:rPr>
              <a:t>(</a:t>
            </a:r>
            <a:r>
              <a:rPr lang="en-US" altLang="zh-CN" sz="2800" kern="100" dirty="0">
                <a:latin typeface="Times New Roman"/>
                <a:ea typeface="华文细黑"/>
              </a:rPr>
              <a:t>1)</a:t>
            </a:r>
            <a:r>
              <a:rPr lang="zh-CN" altLang="zh-CN" sz="2800" kern="100" dirty="0">
                <a:latin typeface="Times New Roman"/>
                <a:ea typeface="华文细黑"/>
                <a:cs typeface="Times New Roman"/>
              </a:rPr>
              <a:t>如图是某国能源结构比例图，其中生物质能源所占的比例是</a:t>
            </a:r>
            <a:r>
              <a:rPr lang="en-US" altLang="zh-CN" sz="2800" kern="100" dirty="0">
                <a:latin typeface="Times New Roman"/>
                <a:ea typeface="华文细黑"/>
              </a:rPr>
              <a:t>______</a:t>
            </a:r>
            <a:r>
              <a:rPr lang="zh-CN" altLang="zh-CN" sz="2800" kern="100" dirty="0">
                <a:latin typeface="Times New Roman"/>
                <a:ea typeface="华文细黑"/>
                <a:cs typeface="Times New Roman"/>
              </a:rPr>
              <a:t>。</a:t>
            </a:r>
            <a:endParaRPr lang="zh-CN" altLang="zh-CN" sz="2800" kern="100" dirty="0">
              <a:solidFill>
                <a:schemeClr val="accent6">
                  <a:lumMod val="75000"/>
                </a:schemeClr>
              </a:solidFill>
              <a:latin typeface="Times New Roman"/>
              <a:ea typeface="华文细黑"/>
              <a:cs typeface="Times New Roman"/>
            </a:endParaRPr>
          </a:p>
        </p:txBody>
      </p:sp>
      <p:pic>
        <p:nvPicPr>
          <p:cNvPr id="218114" name="Picture 2" descr="2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6854" y="1984096"/>
            <a:ext cx="4150990" cy="229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5188039"/>
            <a:ext cx="11458743" cy="133809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a:solidFill>
                  <a:srgbClr val="0000FF"/>
                </a:solidFill>
                <a:latin typeface="Times New Roman"/>
                <a:cs typeface="Times New Roman"/>
              </a:rPr>
              <a:t>　</a:t>
            </a:r>
            <a:r>
              <a:rPr lang="zh-CN" altLang="zh-CN" sz="2800" kern="100" smtClean="0">
                <a:latin typeface="Times New Roman"/>
                <a:ea typeface="华文细黑"/>
                <a:cs typeface="Times New Roman"/>
              </a:rPr>
              <a:t>油料作物</a:t>
            </a:r>
            <a:r>
              <a:rPr lang="zh-CN" altLang="zh-CN" sz="2800" kern="100" dirty="0">
                <a:latin typeface="Times New Roman"/>
                <a:ea typeface="华文细黑"/>
                <a:cs typeface="Times New Roman"/>
              </a:rPr>
              <a:t>和甘蔗是能源作物，属于生物质能源；化石燃料不是生物质能源。</a:t>
            </a:r>
            <a:endParaRPr lang="zh-CN" altLang="zh-CN" sz="2800" kern="100" dirty="0">
              <a:solidFill>
                <a:schemeClr val="accent6">
                  <a:lumMod val="75000"/>
                </a:schemeClr>
              </a:solidFill>
              <a:latin typeface="Times New Roman"/>
              <a:ea typeface="华文细黑"/>
              <a:cs typeface="Times New Roman"/>
            </a:endParaRPr>
          </a:p>
        </p:txBody>
      </p:sp>
      <p:sp>
        <p:nvSpPr>
          <p:cNvPr id="2" name="矩形 1"/>
          <p:cNvSpPr/>
          <p:nvPr/>
        </p:nvSpPr>
        <p:spPr>
          <a:xfrm>
            <a:off x="10127654" y="4490750"/>
            <a:ext cx="843501"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27%</a:t>
            </a:r>
            <a:endParaRPr lang="zh-CN" altLang="en-US" sz="2800" kern="100" dirty="0">
              <a:solidFill>
                <a:schemeClr val="accent6">
                  <a:lumMod val="75000"/>
                </a:schemeClr>
              </a:solidFill>
              <a:latin typeface="Times New Roman"/>
              <a:cs typeface="Times New Roman"/>
            </a:endParaRPr>
          </a:p>
        </p:txBody>
      </p:sp>
      <p:sp>
        <p:nvSpPr>
          <p:cNvPr id="7" name="Rectangle 21">
            <a:hlinkClick r:id="rId3" action="ppaction://hlinksldjump"/>
          </p:cNvPr>
          <p:cNvSpPr>
            <a:spLocks noChangeArrowheads="1"/>
          </p:cNvSpPr>
          <p:nvPr/>
        </p:nvSpPr>
        <p:spPr bwMode="auto">
          <a:xfrm>
            <a:off x="111357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4" action="ppaction://hlinksldjump"/>
          </p:cNvPr>
          <p:cNvSpPr>
            <a:spLocks noChangeArrowheads="1"/>
          </p:cNvSpPr>
          <p:nvPr/>
        </p:nvSpPr>
        <p:spPr bwMode="auto">
          <a:xfrm>
            <a:off x="116379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502326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 grpId="0"/>
      <p:bldP spid="4" grpId="1"/>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2558" y="614993"/>
            <a:ext cx="11458743" cy="4133480"/>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生物柴油是由动植物油脂转化而来，其主要成分为脂肪酸酯，几乎不含硫，生物降解性好，一些国家已将其添加在普通柴油中使用。关于生物柴油及其使用，下列说法正确的是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5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生物柴油是可再生资源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可减少二氧化硫的排放</a:t>
            </a:r>
            <a:endParaRPr lang="zh-CN" altLang="zh-CN" sz="2800" kern="100" dirty="0">
              <a:latin typeface="宋体"/>
              <a:cs typeface="Courier New"/>
            </a:endParaRPr>
          </a:p>
          <a:p>
            <a:pPr algn="just">
              <a:lnSpc>
                <a:spcPct val="135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与普通柴油相比易分解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与普通柴油制取方法相同</a:t>
            </a:r>
            <a:endParaRPr lang="zh-CN" altLang="zh-CN" sz="280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B</a:t>
            </a:r>
            <a:r>
              <a:rPr lang="en-US" altLang="zh-CN" sz="2800" kern="100" dirty="0">
                <a:solidFill>
                  <a:srgbClr val="000000"/>
                </a:solidFill>
                <a:latin typeface="Times New Roman"/>
                <a:cs typeface="Courier New"/>
              </a:rPr>
              <a:t>.</a:t>
            </a:r>
            <a:r>
              <a:rPr lang="en-US" altLang="zh-CN" sz="2800" kern="100" dirty="0">
                <a:latin typeface="宋体"/>
                <a:ea typeface="华文细黑"/>
                <a:cs typeface="Times New Roman"/>
              </a:rPr>
              <a:t>①②④</a:t>
            </a:r>
            <a:endParaRPr lang="zh-CN" altLang="zh-CN" sz="2800" kern="100" dirty="0">
              <a:latin typeface="宋体"/>
              <a:cs typeface="Courier New"/>
            </a:endParaRPr>
          </a:p>
          <a:p>
            <a:pPr>
              <a:lnSpc>
                <a:spcPct val="135000"/>
              </a:lnSpc>
            </a:pPr>
            <a:r>
              <a:rPr lang="en-US" altLang="zh-CN" sz="2800" kern="100" dirty="0">
                <a:latin typeface="Times New Roman"/>
                <a:ea typeface="华文细黑"/>
              </a:rPr>
              <a:t>C</a:t>
            </a:r>
            <a:r>
              <a:rPr lang="en-US" altLang="zh-CN" sz="2800" kern="100" dirty="0">
                <a:solidFill>
                  <a:srgbClr val="000000"/>
                </a:solidFill>
                <a:latin typeface="Times New Roman"/>
              </a:rPr>
              <a:t>.</a:t>
            </a:r>
            <a:r>
              <a:rPr lang="en-US" altLang="zh-CN" sz="2800" kern="100" dirty="0">
                <a:latin typeface="宋体"/>
                <a:ea typeface="华文细黑"/>
                <a:cs typeface="Times New Roman"/>
              </a:rPr>
              <a:t>①③④</a:t>
            </a:r>
            <a:r>
              <a:rPr lang="en-US" altLang="zh-CN" sz="2800" kern="100" dirty="0">
                <a:latin typeface="Times New Roman"/>
                <a:ea typeface="华文细黑"/>
              </a:rPr>
              <a:t>  				D</a:t>
            </a:r>
            <a:r>
              <a:rPr lang="en-US" altLang="zh-CN" sz="2800" kern="100" dirty="0">
                <a:solidFill>
                  <a:srgbClr val="000000"/>
                </a:solidFill>
                <a:latin typeface="Times New Roman"/>
              </a:rPr>
              <a:t>.</a:t>
            </a:r>
            <a:r>
              <a:rPr lang="en-US" altLang="zh-CN" sz="2800" kern="100" dirty="0">
                <a:latin typeface="宋体"/>
                <a:ea typeface="华文细黑"/>
                <a:cs typeface="Times New Roman"/>
              </a:rPr>
              <a:t>②③④</a:t>
            </a:r>
            <a:endParaRPr lang="zh-CN" altLang="zh-CN"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262558" y="4725938"/>
            <a:ext cx="11458743" cy="1806689"/>
          </a:xfrm>
          <a:prstGeom prst="rect">
            <a:avLst/>
          </a:prstGeom>
        </p:spPr>
        <p:txBody>
          <a:bodyPr wrap="square" lIns="121898" tIns="60948" rIns="121898" bIns="60948">
            <a:spAutoFit/>
          </a:bodyPr>
          <a:lstStyle/>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生物柴油的原料是动植物油脂，可再生</a:t>
            </a:r>
            <a:r>
              <a:rPr lang="en-US" altLang="zh-CN" sz="2800" kern="100" dirty="0">
                <a:latin typeface="Times New Roman"/>
                <a:ea typeface="华文细黑"/>
              </a:rPr>
              <a:t>(</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对</a:t>
            </a:r>
            <a:r>
              <a:rPr lang="en-US" altLang="zh-CN" sz="2800" kern="100" dirty="0">
                <a:latin typeface="Times New Roman"/>
                <a:ea typeface="华文细黑"/>
              </a:rPr>
              <a:t>)</a:t>
            </a:r>
            <a:r>
              <a:rPr lang="zh-CN" altLang="zh-CN" sz="2800" kern="100" dirty="0">
                <a:latin typeface="Times New Roman"/>
                <a:ea typeface="华文细黑"/>
                <a:cs typeface="Times New Roman"/>
              </a:rPr>
              <a:t>，几乎不含硫</a:t>
            </a:r>
            <a:r>
              <a:rPr lang="en-US" altLang="zh-CN" sz="2800" kern="100" dirty="0">
                <a:latin typeface="Times New Roman"/>
                <a:ea typeface="华文细黑"/>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对</a:t>
            </a:r>
            <a:r>
              <a:rPr lang="en-US" altLang="zh-CN" sz="2800" kern="100" dirty="0">
                <a:latin typeface="Times New Roman"/>
                <a:ea typeface="华文细黑"/>
              </a:rPr>
              <a:t>)</a:t>
            </a:r>
            <a:r>
              <a:rPr lang="zh-CN" altLang="zh-CN" sz="2800" kern="100" dirty="0">
                <a:latin typeface="Times New Roman"/>
                <a:ea typeface="华文细黑"/>
                <a:cs typeface="Times New Roman"/>
              </a:rPr>
              <a:t>，生物降解性好</a:t>
            </a:r>
            <a:r>
              <a:rPr lang="en-US" altLang="zh-CN" sz="2800" kern="100" dirty="0">
                <a:latin typeface="Times New Roman"/>
                <a:ea typeface="华文细黑"/>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对</a:t>
            </a:r>
            <a:r>
              <a:rPr lang="en-US" altLang="zh-CN" sz="2800" kern="100" dirty="0">
                <a:latin typeface="Times New Roman"/>
                <a:ea typeface="华文细黑"/>
              </a:rPr>
              <a:t>)</a:t>
            </a:r>
            <a:r>
              <a:rPr lang="zh-CN" altLang="zh-CN" sz="2800" kern="100" dirty="0">
                <a:latin typeface="Times New Roman"/>
                <a:ea typeface="华文细黑"/>
                <a:cs typeface="Times New Roman"/>
              </a:rPr>
              <a:t>，主要成分为酯类，而普通柴油源于烃类</a:t>
            </a:r>
            <a:r>
              <a:rPr lang="en-US" altLang="zh-CN" sz="2800" kern="100" dirty="0">
                <a:latin typeface="Times New Roman"/>
                <a:ea typeface="华文细黑"/>
              </a:rPr>
              <a:t>(</a:t>
            </a:r>
            <a:r>
              <a:rPr lang="zh-CN" altLang="zh-CN" sz="2800" kern="100" dirty="0">
                <a:latin typeface="Times New Roman"/>
                <a:ea typeface="华文细黑"/>
                <a:cs typeface="Times New Roman"/>
              </a:rPr>
              <a:t>石油</a:t>
            </a:r>
            <a:r>
              <a:rPr lang="en-US" altLang="zh-CN" sz="2800" kern="100" dirty="0">
                <a:latin typeface="Times New Roman"/>
                <a:ea typeface="华文细黑"/>
              </a:rPr>
              <a:t>)</a:t>
            </a:r>
            <a:r>
              <a:rPr lang="zh-CN" altLang="zh-CN" sz="2800" kern="100" dirty="0">
                <a:latin typeface="Times New Roman"/>
                <a:ea typeface="华文细黑"/>
                <a:cs typeface="Times New Roman"/>
              </a:rPr>
              <a:t>，所以</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2800" kern="100" dirty="0">
              <a:solidFill>
                <a:schemeClr val="accent6">
                  <a:lumMod val="75000"/>
                </a:schemeClr>
              </a:solidFill>
              <a:latin typeface="Times New Roman"/>
              <a:ea typeface="华文细黑"/>
              <a:cs typeface="Times New Roman"/>
            </a:endParaRPr>
          </a:p>
        </p:txBody>
      </p:sp>
      <p:sp>
        <p:nvSpPr>
          <p:cNvPr id="3" name="矩形 2"/>
          <p:cNvSpPr/>
          <p:nvPr/>
        </p:nvSpPr>
        <p:spPr>
          <a:xfrm>
            <a:off x="6324789" y="1773610"/>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A</a:t>
            </a:r>
            <a:endParaRPr lang="zh-CN" altLang="en-US" sz="2800" kern="100" dirty="0">
              <a:solidFill>
                <a:schemeClr val="accent6">
                  <a:lumMod val="75000"/>
                </a:schemeClr>
              </a:solidFill>
              <a:latin typeface="Times New Roman"/>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2" action="ppaction://hlinksldjump"/>
          </p:cNvPr>
          <p:cNvSpPr>
            <a:spLocks noChangeArrowheads="1"/>
          </p:cNvSpPr>
          <p:nvPr/>
        </p:nvSpPr>
        <p:spPr bwMode="auto">
          <a:xfrm>
            <a:off x="11135766" y="9295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1637944" y="9295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圆角矩形 9"/>
          <p:cNvSpPr/>
          <p:nvPr/>
        </p:nvSpPr>
        <p:spPr>
          <a:xfrm>
            <a:off x="9695606" y="66457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圆角矩形 11">
            <a:hlinkClick r:id="rId4"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143784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 grpId="0"/>
      <p:bldP spid="4" grpId="1"/>
      <p:bldP spid="3" grpId="0"/>
      <p:bldP spid="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559535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7"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8"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 name="矩形 2"/>
          <p:cNvSpPr/>
          <p:nvPr/>
        </p:nvSpPr>
        <p:spPr>
          <a:xfrm>
            <a:off x="262558" y="981522"/>
            <a:ext cx="10476369" cy="701089"/>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rPr>
              <a:t>1</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55380766"/>
              </p:ext>
            </p:extLst>
          </p:nvPr>
        </p:nvGraphicFramePr>
        <p:xfrm>
          <a:off x="334566" y="1874193"/>
          <a:ext cx="10944225" cy="3352800"/>
        </p:xfrm>
        <a:graphic>
          <a:graphicData uri="http://schemas.openxmlformats.org/presentationml/2006/ole">
            <mc:AlternateContent xmlns:mc="http://schemas.openxmlformats.org/markup-compatibility/2006">
              <mc:Choice xmlns:v="urn:schemas-microsoft-com:vml" Requires="v">
                <p:oleObj spid="_x0000_s219166" name="Document" r:id="rId10" imgW="10948347" imgH="3351925" progId="Word.Document.8">
                  <p:embed/>
                </p:oleObj>
              </mc:Choice>
              <mc:Fallback>
                <p:oleObj name="Document" r:id="rId10" imgW="10948347" imgH="3351925" progId="Word.Document.8">
                  <p:embed/>
                  <p:pic>
                    <p:nvPicPr>
                      <p:cNvPr id="0" name="对象 2"/>
                      <p:cNvPicPr>
                        <a:picLocks noChangeAspect="1" noChangeArrowheads="1"/>
                      </p:cNvPicPr>
                      <p:nvPr/>
                    </p:nvPicPr>
                    <p:blipFill>
                      <a:blip r:embed="rId11"/>
                      <a:srcRect/>
                      <a:stretch>
                        <a:fillRect/>
                      </a:stretch>
                    </p:blipFill>
                    <p:spPr bwMode="auto">
                      <a:xfrm>
                        <a:off x="334566" y="1874193"/>
                        <a:ext cx="109442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3593976" y="4253473"/>
            <a:ext cx="569387" cy="553998"/>
          </a:xfrm>
          <a:prstGeom prst="rect">
            <a:avLst/>
          </a:prstGeom>
        </p:spPr>
        <p:txBody>
          <a:bodyPr wrap="none">
            <a:spAutoFit/>
          </a:bodyPr>
          <a:lstStyle/>
          <a:p>
            <a:r>
              <a:rPr lang="en-US" altLang="zh-CN" sz="3000" kern="100" dirty="0">
                <a:solidFill>
                  <a:schemeClr val="accent6">
                    <a:lumMod val="75000"/>
                  </a:schemeClr>
                </a:solidFill>
                <a:latin typeface="宋体"/>
                <a:ea typeface="华文细黑"/>
                <a:cs typeface="Times New Roman"/>
              </a:rPr>
              <a:t>×</a:t>
            </a:r>
            <a:endParaRPr lang="zh-CN" altLang="en-US" sz="3000" dirty="0">
              <a:solidFill>
                <a:schemeClr val="accent6">
                  <a:lumMod val="75000"/>
                </a:schemeClr>
              </a:solidFill>
            </a:endParaRPr>
          </a:p>
        </p:txBody>
      </p:sp>
      <p:sp>
        <p:nvSpPr>
          <p:cNvPr id="14" name="矩形 13"/>
          <p:cNvSpPr/>
          <p:nvPr/>
        </p:nvSpPr>
        <p:spPr>
          <a:xfrm>
            <a:off x="262558" y="5069135"/>
            <a:ext cx="10476369"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物质内部储存的能量决定化学反应的热效应</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	</a:t>
            </a:r>
            <a:r>
              <a:rPr lang="zh-CN" altLang="en-US" sz="2800" kern="100" dirty="0" smtClean="0">
                <a:latin typeface="宋体"/>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						(</a:t>
            </a:r>
            <a:r>
              <a:rPr lang="en-US" altLang="zh-CN" sz="2800" kern="100" dirty="0">
                <a:latin typeface="Times New Roman"/>
                <a:ea typeface="华文细黑"/>
              </a:rPr>
              <a:t>2015·</a:t>
            </a:r>
            <a:r>
              <a:rPr lang="zh-CN" altLang="zh-CN" sz="2800" kern="100" dirty="0">
                <a:latin typeface="Times New Roman"/>
                <a:ea typeface="华文细黑"/>
                <a:cs typeface="Times New Roman"/>
              </a:rPr>
              <a:t>上海，</a:t>
            </a:r>
            <a:r>
              <a:rPr lang="en-US" altLang="zh-CN" sz="2800" kern="100" dirty="0">
                <a:latin typeface="Times New Roman"/>
                <a:ea typeface="华文细黑"/>
              </a:rPr>
              <a:t>15D)</a:t>
            </a:r>
            <a:endParaRPr lang="zh-CN" altLang="zh-CN" sz="2800" kern="100" dirty="0">
              <a:effectLst/>
              <a:latin typeface="宋体"/>
              <a:cs typeface="Courier New"/>
            </a:endParaRPr>
          </a:p>
        </p:txBody>
      </p:sp>
      <p:sp>
        <p:nvSpPr>
          <p:cNvPr id="15" name="矩形 14"/>
          <p:cNvSpPr/>
          <p:nvPr/>
        </p:nvSpPr>
        <p:spPr>
          <a:xfrm>
            <a:off x="7463358" y="5167511"/>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dirty="0">
              <a:solidFill>
                <a:schemeClr val="accent6">
                  <a:lumMod val="75000"/>
                </a:schemeClr>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427174" y="6649571"/>
            <a:ext cx="7452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10" grpId="0"/>
      <p:bldP spid="10" grpId="1"/>
      <p:bldP spid="15" grpId="0"/>
      <p:bldP spid="1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1199219"/>
            <a:ext cx="11639246" cy="4534831"/>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en-US" altLang="zh-CN" sz="2800" kern="100" dirty="0">
                <a:solidFill>
                  <a:srgbClr val="000000"/>
                </a:solidFill>
                <a:latin typeface="Times New Roman"/>
              </a:rPr>
              <a:t>.</a:t>
            </a:r>
            <a:r>
              <a:rPr lang="en-US" altLang="zh-CN" sz="2800" kern="100" dirty="0">
                <a:latin typeface="Times New Roman"/>
                <a:ea typeface="华文细黑"/>
              </a:rPr>
              <a:t>(2015·</a:t>
            </a:r>
            <a:r>
              <a:rPr lang="zh-CN" altLang="zh-CN" sz="2800" kern="100" dirty="0">
                <a:latin typeface="Times New Roman"/>
                <a:ea typeface="华文细黑"/>
                <a:cs typeface="Times New Roman"/>
              </a:rPr>
              <a:t>北京理综，</a:t>
            </a:r>
            <a:r>
              <a:rPr lang="en-US" altLang="zh-CN" sz="2800" kern="100" dirty="0">
                <a:latin typeface="Times New Roman"/>
                <a:ea typeface="华文细黑"/>
              </a:rPr>
              <a:t>9)</a:t>
            </a:r>
            <a:r>
              <a:rPr lang="zh-CN" altLang="zh-CN" sz="2800" kern="100" dirty="0">
                <a:latin typeface="Times New Roman"/>
                <a:ea typeface="华文细黑"/>
                <a:cs typeface="Times New Roman"/>
              </a:rPr>
              <a:t>最新报道：科学家首次用</a:t>
            </a:r>
            <a:r>
              <a:rPr lang="en-US" altLang="zh-CN" sz="2800" kern="100" dirty="0">
                <a:latin typeface="Times New Roman"/>
                <a:ea typeface="华文细黑"/>
              </a:rPr>
              <a:t>X</a:t>
            </a:r>
            <a:r>
              <a:rPr lang="zh-CN" altLang="zh-CN" sz="2800" kern="100" dirty="0">
                <a:latin typeface="Times New Roman"/>
                <a:ea typeface="华文细黑"/>
                <a:cs typeface="Times New Roman"/>
              </a:rPr>
              <a:t>射线激光技术观察到</a:t>
            </a:r>
            <a:r>
              <a:rPr lang="en-US" altLang="zh-CN" sz="2800" kern="100" dirty="0">
                <a:latin typeface="Times New Roman"/>
                <a:ea typeface="华文细黑"/>
              </a:rPr>
              <a:t>CO</a:t>
            </a:r>
            <a:r>
              <a:rPr lang="zh-CN" altLang="zh-CN" sz="2800" kern="100" dirty="0">
                <a:latin typeface="Times New Roman"/>
                <a:ea typeface="华文细黑"/>
                <a:cs typeface="Times New Roman"/>
              </a:rPr>
              <a:t>与</a:t>
            </a:r>
            <a:r>
              <a:rPr lang="en-US" altLang="zh-CN" sz="2800" kern="100" dirty="0">
                <a:latin typeface="Times New Roman"/>
                <a:ea typeface="华文细黑"/>
              </a:rPr>
              <a:t>O</a:t>
            </a:r>
            <a:r>
              <a:rPr lang="zh-CN" altLang="zh-CN" sz="2800" kern="100" dirty="0">
                <a:latin typeface="Times New Roman"/>
                <a:ea typeface="华文细黑"/>
                <a:cs typeface="Times New Roman"/>
              </a:rPr>
              <a:t>在催化剂表面形成化学键的过程。反应过程的示意图如下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是吸热反应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在该过程中，</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断键形成</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生成了具有极性共价键的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表示</a:t>
            </a:r>
            <a:r>
              <a:rPr lang="en-US" altLang="zh-CN" sz="2800" kern="100" dirty="0">
                <a:latin typeface="Times New Roman"/>
                <a:ea typeface="华文细黑"/>
              </a:rPr>
              <a:t>CO</a:t>
            </a:r>
            <a:r>
              <a:rPr lang="zh-CN" altLang="zh-CN" sz="2800" kern="100" dirty="0">
                <a:latin typeface="Times New Roman"/>
                <a:ea typeface="华文细黑"/>
                <a:cs typeface="Times New Roman"/>
              </a:rPr>
              <a:t>与</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反应的过程</a:t>
            </a:r>
            <a:endParaRPr lang="zh-CN" altLang="zh-CN" sz="28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pic>
        <p:nvPicPr>
          <p:cNvPr id="220162" name="Picture 2" descr="HX3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7814" y="2651988"/>
            <a:ext cx="4588032" cy="358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4566" y="693490"/>
            <a:ext cx="11524006" cy="4401205"/>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记忆常见的放热反应和吸热反应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放热反应：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可燃物的燃烧；</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酸碱中和反应；</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大多数化合反应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金属跟酸的置换反应；</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物质的缓慢氧化等。</a:t>
            </a:r>
            <a:endParaRPr lang="zh-CN" altLang="zh-CN" sz="1050" kern="100" dirty="0">
              <a:latin typeface="宋体"/>
              <a:cs typeface="Courier New"/>
            </a:endParaRPr>
          </a:p>
          <a:p>
            <a:pPr>
              <a:lnSpc>
                <a:spcPct val="200000"/>
              </a:lnSpc>
            </a:pPr>
            <a:r>
              <a:rPr lang="zh-CN" altLang="zh-CN" sz="2800" kern="100" dirty="0">
                <a:latin typeface="Times New Roman"/>
                <a:ea typeface="华文细黑"/>
                <a:cs typeface="Times New Roman"/>
              </a:rPr>
              <a:t>吸热反应：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大多数分解反应；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盐的水解和弱电解质的电离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200000"/>
              </a:lnSpc>
            </a:pPr>
            <a:r>
              <a:rPr lang="en-US" altLang="zh-CN" sz="2800" kern="100" dirty="0" smtClean="0">
                <a:latin typeface="宋体"/>
                <a:ea typeface="华文细黑"/>
                <a:cs typeface="Times New Roman"/>
              </a:rPr>
              <a:t>③</a:t>
            </a:r>
            <a:r>
              <a:rPr lang="en-US" altLang="zh-CN" sz="2800" kern="100" dirty="0">
                <a:latin typeface="Times New Roman"/>
                <a:ea typeface="华文细黑"/>
              </a:rPr>
              <a:t>Ba(OH)</a:t>
            </a:r>
            <a:r>
              <a:rPr lang="en-US" altLang="zh-CN" sz="2800" kern="100" baseline="-25000" dirty="0">
                <a:latin typeface="Times New Roman"/>
                <a:ea typeface="华文细黑"/>
              </a:rPr>
              <a:t>2</a:t>
            </a:r>
            <a:r>
              <a:rPr lang="en-US" altLang="zh-CN" sz="2800" kern="100" dirty="0">
                <a:latin typeface="Times New Roman"/>
                <a:ea typeface="华文细黑"/>
              </a:rPr>
              <a:t>·8H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与</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碳和水蒸气、</a:t>
            </a:r>
            <a:r>
              <a:rPr lang="en-US" altLang="zh-CN" sz="2800" kern="100" dirty="0">
                <a:latin typeface="Times New Roman"/>
                <a:ea typeface="华文细黑"/>
              </a:rPr>
              <a:t>C</a:t>
            </a:r>
            <a:r>
              <a:rPr lang="zh-CN" altLang="zh-CN" sz="2800" kern="100" dirty="0">
                <a:latin typeface="Times New Roman"/>
                <a:ea typeface="华文细黑"/>
                <a:cs typeface="Times New Roman"/>
              </a:rPr>
              <a:t>和</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的反应等。</a:t>
            </a:r>
            <a:endParaRPr lang="zh-CN" altLang="zh-CN" sz="2800" kern="100" dirty="0">
              <a:effectLst/>
              <a:latin typeface="宋体"/>
              <a:cs typeface="Courier New"/>
            </a:endParaRPr>
          </a:p>
        </p:txBody>
      </p:sp>
    </p:spTree>
    <p:extLst>
      <p:ext uri="{BB962C8B-B14F-4D97-AF65-F5344CB8AC3E}">
        <p14:creationId xmlns:p14="http://schemas.microsoft.com/office/powerpoint/2010/main" val="22849490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62558" y="1056622"/>
            <a:ext cx="11524006" cy="5521512"/>
          </a:xfrm>
          <a:prstGeom prst="rect">
            <a:avLst/>
          </a:prstGeom>
        </p:spPr>
        <p:txBody>
          <a:bodyPr>
            <a:spAutoFit/>
          </a:bodyPr>
          <a:lstStyle/>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项，由能量</a:t>
            </a:r>
            <a:r>
              <a:rPr lang="en-US" altLang="zh-CN" sz="2800" kern="100" dirty="0">
                <a:latin typeface="Times New Roman"/>
                <a:ea typeface="华文细黑"/>
              </a:rPr>
              <a:t>—</a:t>
            </a:r>
            <a:r>
              <a:rPr lang="zh-CN" altLang="zh-CN" sz="2800" kern="100" dirty="0">
                <a:latin typeface="Times New Roman"/>
                <a:ea typeface="华文细黑"/>
                <a:cs typeface="Times New Roman"/>
              </a:rPr>
              <a:t>反应过程图像中状态</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和状态</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知，</a:t>
            </a:r>
            <a:r>
              <a:rPr lang="en-US" altLang="zh-CN" sz="2800" kern="100" dirty="0">
                <a:latin typeface="Times New Roman"/>
                <a:ea typeface="华文细黑"/>
              </a:rPr>
              <a:t>CO</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zh-CN" altLang="zh-CN" sz="2800" kern="100" dirty="0">
                <a:latin typeface="Times New Roman"/>
                <a:ea typeface="华文细黑"/>
                <a:cs typeface="Times New Roman"/>
              </a:rPr>
              <a:t>生成</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是放热反应，错误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项，由状态</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知，在</a:t>
            </a:r>
            <a:r>
              <a:rPr lang="en-US" altLang="zh-CN" sz="2800" kern="100" dirty="0">
                <a:latin typeface="Times New Roman"/>
                <a:ea typeface="华文细黑"/>
              </a:rPr>
              <a:t>CO</a:t>
            </a:r>
            <a:r>
              <a:rPr lang="zh-CN" altLang="zh-CN" sz="2800" kern="100" dirty="0">
                <a:latin typeface="Times New Roman"/>
                <a:ea typeface="华文细黑"/>
                <a:cs typeface="Times New Roman"/>
              </a:rPr>
              <a:t>与</a:t>
            </a:r>
            <a:r>
              <a:rPr lang="en-US" altLang="zh-CN" sz="2800" kern="100" dirty="0">
                <a:latin typeface="Times New Roman"/>
                <a:ea typeface="华文细黑"/>
              </a:rPr>
              <a:t>O</a:t>
            </a:r>
            <a:r>
              <a:rPr lang="zh-CN" altLang="zh-CN" sz="2800" kern="100" dirty="0">
                <a:latin typeface="Times New Roman"/>
                <a:ea typeface="华文细黑"/>
                <a:cs typeface="Times New Roman"/>
              </a:rPr>
              <a:t>生成</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的过程中，</a:t>
            </a:r>
            <a:r>
              <a:rPr lang="en-US" altLang="zh-CN" sz="2800" kern="100" dirty="0">
                <a:latin typeface="Times New Roman"/>
                <a:ea typeface="华文细黑"/>
              </a:rPr>
              <a:t>CO</a:t>
            </a:r>
            <a:r>
              <a:rPr lang="zh-CN" altLang="zh-CN" sz="2800" kern="100" dirty="0">
                <a:latin typeface="Times New Roman"/>
                <a:ea typeface="华文细黑"/>
                <a:cs typeface="Times New Roman"/>
              </a:rPr>
              <a:t>没有断键形成</a:t>
            </a:r>
            <a:r>
              <a:rPr lang="en-US" altLang="zh-CN" sz="2800" kern="100" dirty="0">
                <a:latin typeface="Times New Roman"/>
                <a:ea typeface="华文细黑"/>
              </a:rPr>
              <a:t>C</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项，由状态</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及</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a:t>
            </a:r>
            <a:r>
              <a:rPr lang="zh-CN" altLang="zh-CN" sz="2800" kern="100" dirty="0" smtClean="0">
                <a:latin typeface="Times New Roman"/>
                <a:ea typeface="华文细黑"/>
                <a:cs typeface="Times New Roman"/>
              </a:rPr>
              <a:t>结构式</a:t>
            </a:r>
            <a:r>
              <a:rPr lang="en-US" altLang="zh-CN" sz="2800" kern="100" dirty="0" smtClean="0">
                <a:latin typeface="Times New Roman"/>
                <a:ea typeface="华文细黑"/>
              </a:rPr>
              <a:t>O=</a:t>
            </a:r>
            <a:r>
              <a:rPr lang="en-US" altLang="zh-CN" sz="2800" kern="100" dirty="0">
                <a:latin typeface="Times New Roman"/>
                <a:ea typeface="华文细黑"/>
              </a:rPr>
              <a:t>=</a:t>
            </a:r>
            <a:r>
              <a:rPr lang="en-US" altLang="zh-CN" sz="2800" kern="100" dirty="0" smtClean="0">
                <a:latin typeface="Times New Roman"/>
                <a:ea typeface="华文细黑"/>
              </a:rPr>
              <a:t>C=</a:t>
            </a:r>
            <a:r>
              <a:rPr lang="en-US" altLang="zh-CN" sz="2800" kern="100" dirty="0">
                <a:latin typeface="Times New Roman"/>
                <a:ea typeface="华文细黑"/>
              </a:rPr>
              <a:t>=</a:t>
            </a:r>
            <a:r>
              <a:rPr lang="en-US" altLang="zh-CN" sz="2800" kern="100" dirty="0" smtClean="0">
                <a:latin typeface="Times New Roman"/>
                <a:ea typeface="华文细黑"/>
              </a:rPr>
              <a:t>O</a:t>
            </a:r>
            <a:r>
              <a:rPr lang="zh-CN" altLang="zh-CN" sz="2800" kern="100" dirty="0">
                <a:latin typeface="Times New Roman"/>
                <a:ea typeface="华文细黑"/>
                <a:cs typeface="Times New Roman"/>
              </a:rPr>
              <a:t>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分子中存在碳氧极性共价键，正确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项，由能量</a:t>
            </a:r>
            <a:r>
              <a:rPr lang="en-US" altLang="zh-CN" sz="2800" kern="100" dirty="0">
                <a:latin typeface="Times New Roman"/>
                <a:ea typeface="华文细黑"/>
              </a:rPr>
              <a:t>—</a:t>
            </a:r>
            <a:r>
              <a:rPr lang="zh-CN" altLang="zh-CN" sz="2800" kern="100" dirty="0">
                <a:latin typeface="Times New Roman"/>
                <a:ea typeface="华文细黑"/>
                <a:cs typeface="Times New Roman"/>
              </a:rPr>
              <a:t>反应过程图像中状态</a:t>
            </a:r>
            <a:r>
              <a:rPr lang="en-US" altLang="zh-CN" sz="2800" kern="100" dirty="0">
                <a:latin typeface="宋体"/>
                <a:ea typeface="华文细黑"/>
                <a:cs typeface="Times New Roman"/>
              </a:rPr>
              <a:t>Ⅰ</a:t>
            </a:r>
            <a:r>
              <a:rPr lang="en-US" altLang="zh-CN" sz="2800" kern="100" dirty="0">
                <a:latin typeface="Times New Roman"/>
                <a:ea typeface="华文细黑"/>
              </a:rPr>
              <a:t>(CO</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zh-CN" altLang="zh-CN" sz="2800" kern="100" dirty="0">
                <a:latin typeface="Times New Roman"/>
                <a:ea typeface="华文细黑"/>
                <a:cs typeface="Times New Roman"/>
              </a:rPr>
              <a:t>和状态</a:t>
            </a:r>
            <a:r>
              <a:rPr lang="en-US" altLang="zh-CN" sz="2800" kern="100" dirty="0">
                <a:latin typeface="宋体"/>
                <a:ea typeface="华文细黑"/>
                <a:cs typeface="Times New Roman"/>
              </a:rPr>
              <a:t>Ⅲ</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分析，状态</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表示</a:t>
            </a:r>
            <a:r>
              <a:rPr lang="en-US" altLang="zh-CN" sz="2800" kern="100" dirty="0">
                <a:latin typeface="Times New Roman"/>
                <a:ea typeface="华文细黑"/>
              </a:rPr>
              <a:t>CO</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zh-CN" altLang="zh-CN" sz="2800" kern="100" dirty="0">
                <a:latin typeface="Times New Roman"/>
                <a:ea typeface="华文细黑"/>
                <a:cs typeface="Times New Roman"/>
              </a:rPr>
              <a:t>原子反应生成</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的过程，错误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C</a:t>
            </a:r>
            <a:endParaRPr lang="zh-CN" altLang="zh-CN" sz="2800" b="1" kern="100" dirty="0">
              <a:solidFill>
                <a:schemeClr val="accent6">
                  <a:lumMod val="75000"/>
                </a:schemeClr>
              </a:solidFill>
              <a:latin typeface="Times New Roman"/>
              <a:cs typeface="Times New Roman"/>
            </a:endParaRPr>
          </a:p>
        </p:txBody>
      </p:sp>
      <p:sp>
        <p:nvSpPr>
          <p:cNvPr id="17"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1065" y="1333426"/>
            <a:ext cx="11755638"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海南，</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已知丙烷的燃烧热</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2 215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。若一定量的丙烷完全燃烧后生成</a:t>
            </a:r>
            <a:r>
              <a:rPr lang="en-US" altLang="zh-CN" sz="2800" kern="100" dirty="0">
                <a:latin typeface="Times New Roman"/>
                <a:ea typeface="华文细黑"/>
                <a:cs typeface="Courier New"/>
              </a:rPr>
              <a:t>1.8 g</a:t>
            </a:r>
            <a:r>
              <a:rPr lang="zh-CN" altLang="zh-CN" sz="2800" kern="100" dirty="0">
                <a:latin typeface="Times New Roman"/>
                <a:ea typeface="华文细黑"/>
                <a:cs typeface="Times New Roman"/>
              </a:rPr>
              <a:t>水，则放出的热量约为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A</a:t>
            </a:r>
            <a:r>
              <a:rPr lang="en-US" altLang="zh-CN" sz="2800" kern="100" dirty="0">
                <a:solidFill>
                  <a:srgbClr val="000000"/>
                </a:solidFill>
                <a:latin typeface="Times New Roman"/>
              </a:rPr>
              <a:t>.</a:t>
            </a:r>
            <a:r>
              <a:rPr lang="en-US" altLang="zh-CN" sz="2800" kern="100" dirty="0">
                <a:latin typeface="Times New Roman"/>
                <a:ea typeface="华文细黑"/>
              </a:rPr>
              <a:t>55 kJ  </a:t>
            </a:r>
            <a:r>
              <a:rPr lang="en-US" altLang="zh-CN" sz="2800" kern="100" dirty="0" smtClean="0">
                <a:latin typeface="Times New Roman"/>
                <a:ea typeface="华文细黑"/>
              </a:rPr>
              <a:t>	B</a:t>
            </a:r>
            <a:r>
              <a:rPr lang="en-US" altLang="zh-CN" sz="2800" kern="100" dirty="0" smtClean="0">
                <a:solidFill>
                  <a:srgbClr val="000000"/>
                </a:solidFill>
                <a:latin typeface="Times New Roman"/>
              </a:rPr>
              <a:t>.</a:t>
            </a:r>
            <a:r>
              <a:rPr lang="en-US" altLang="zh-CN" sz="2800" kern="100" dirty="0" smtClean="0">
                <a:latin typeface="Times New Roman"/>
                <a:ea typeface="华文细黑"/>
              </a:rPr>
              <a:t>220 </a:t>
            </a:r>
            <a:r>
              <a:rPr lang="en-US" altLang="zh-CN" sz="2800" kern="100" dirty="0">
                <a:latin typeface="Times New Roman"/>
                <a:ea typeface="华文细黑"/>
              </a:rPr>
              <a:t>kJ  </a:t>
            </a:r>
            <a:r>
              <a:rPr lang="en-US" altLang="zh-CN" sz="2800" kern="100" dirty="0" smtClean="0">
                <a:latin typeface="Times New Roman"/>
                <a:ea typeface="华文细黑"/>
              </a:rPr>
              <a:t>	C</a:t>
            </a:r>
            <a:r>
              <a:rPr lang="en-US" altLang="zh-CN" sz="2800" kern="100" dirty="0" smtClean="0">
                <a:solidFill>
                  <a:srgbClr val="000000"/>
                </a:solidFill>
                <a:latin typeface="Times New Roman"/>
              </a:rPr>
              <a:t>.</a:t>
            </a:r>
            <a:r>
              <a:rPr lang="en-US" altLang="zh-CN" sz="2800" kern="100" dirty="0" smtClean="0">
                <a:latin typeface="Times New Roman"/>
                <a:ea typeface="华文细黑"/>
              </a:rPr>
              <a:t>550 </a:t>
            </a:r>
            <a:r>
              <a:rPr lang="en-US" altLang="zh-CN" sz="2800" kern="100" dirty="0">
                <a:latin typeface="Times New Roman"/>
                <a:ea typeface="华文细黑"/>
              </a:rPr>
              <a:t>kJ  </a:t>
            </a:r>
            <a:r>
              <a:rPr lang="en-US" altLang="zh-CN" sz="2800" kern="100" dirty="0" smtClean="0">
                <a:latin typeface="Times New Roman"/>
                <a:ea typeface="华文细黑"/>
              </a:rPr>
              <a:t>	D</a:t>
            </a:r>
            <a:r>
              <a:rPr lang="en-US" altLang="zh-CN" sz="2800" kern="100" dirty="0" smtClean="0">
                <a:solidFill>
                  <a:srgbClr val="000000"/>
                </a:solidFill>
                <a:latin typeface="Times New Roman"/>
              </a:rPr>
              <a:t>.</a:t>
            </a:r>
            <a:r>
              <a:rPr lang="en-US" altLang="zh-CN" sz="2800" kern="100" dirty="0" smtClean="0">
                <a:latin typeface="Times New Roman"/>
                <a:ea typeface="华文细黑"/>
              </a:rPr>
              <a:t>1 </a:t>
            </a:r>
            <a:r>
              <a:rPr lang="en-US" altLang="zh-CN" sz="2800" kern="100" dirty="0">
                <a:latin typeface="Times New Roman"/>
                <a:ea typeface="华文细黑"/>
              </a:rPr>
              <a:t>108 </a:t>
            </a:r>
            <a:r>
              <a:rPr lang="en-US" altLang="zh-CN" sz="2800" kern="100" dirty="0" smtClean="0">
                <a:latin typeface="Times New Roman"/>
                <a:ea typeface="华文细黑"/>
              </a:rPr>
              <a:t>kJ</a:t>
            </a:r>
          </a:p>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由丙烷的燃烧热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2 215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，可写出其燃烧的热化学方程式：</a:t>
            </a:r>
            <a:r>
              <a:rPr lang="en-US" altLang="zh-CN" sz="2800" kern="100" dirty="0">
                <a:latin typeface="Times New Roman"/>
                <a:ea typeface="华文细黑"/>
              </a:rPr>
              <a:t>C</a:t>
            </a:r>
            <a:r>
              <a:rPr lang="en-US" altLang="zh-CN" sz="2800" kern="100" baseline="-25000" dirty="0">
                <a:latin typeface="Times New Roman"/>
                <a:ea typeface="华文细黑"/>
              </a:rPr>
              <a:t>3</a:t>
            </a:r>
            <a:r>
              <a:rPr lang="en-US" altLang="zh-CN" sz="2800" kern="100" dirty="0">
                <a:latin typeface="Times New Roman"/>
                <a:ea typeface="华文细黑"/>
              </a:rPr>
              <a:t>H</a:t>
            </a:r>
            <a:r>
              <a:rPr lang="en-US" altLang="zh-CN" sz="2800" kern="100" baseline="-25000" dirty="0">
                <a:latin typeface="Times New Roman"/>
                <a:ea typeface="华文细黑"/>
              </a:rPr>
              <a:t>8</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5O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=3CO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4H</a:t>
            </a:r>
            <a:r>
              <a:rPr lang="en-US" altLang="zh-CN" sz="2800" kern="100" baseline="-25000" dirty="0">
                <a:latin typeface="Times New Roman"/>
                <a:ea typeface="华文细黑"/>
              </a:rPr>
              <a:t>2</a:t>
            </a:r>
            <a:r>
              <a:rPr lang="en-US" altLang="zh-CN" sz="2800" kern="100" dirty="0">
                <a:latin typeface="Times New Roman"/>
                <a:ea typeface="华文细黑"/>
              </a:rPr>
              <a:t>O(l)</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2 215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，丙烷完全燃烧产生</a:t>
            </a:r>
            <a:r>
              <a:rPr lang="en-US" altLang="zh-CN" sz="2800" kern="100" dirty="0">
                <a:latin typeface="Times New Roman"/>
                <a:ea typeface="华文细黑"/>
              </a:rPr>
              <a:t>1.8 g</a:t>
            </a:r>
            <a:r>
              <a:rPr lang="zh-CN" altLang="zh-CN" sz="2800" kern="100" dirty="0">
                <a:latin typeface="Times New Roman"/>
                <a:ea typeface="华文细黑"/>
                <a:cs typeface="Times New Roman"/>
              </a:rPr>
              <a:t>水，</a:t>
            </a:r>
            <a:r>
              <a:rPr lang="en-US" altLang="zh-CN" sz="2800" i="1" kern="100" dirty="0">
                <a:latin typeface="Times New Roman"/>
                <a:ea typeface="华文细黑"/>
              </a:rPr>
              <a:t>n</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a:t>
            </a:r>
            <a:r>
              <a:rPr lang="en-US" altLang="zh-CN" sz="2800" i="1" kern="100" dirty="0" err="1">
                <a:latin typeface="Times New Roman"/>
                <a:ea typeface="华文细黑"/>
              </a:rPr>
              <a:t>m</a:t>
            </a:r>
            <a:r>
              <a:rPr lang="en-US" altLang="zh-CN" sz="2800" kern="100" dirty="0" err="1">
                <a:latin typeface="Times New Roman"/>
                <a:ea typeface="华文细黑"/>
              </a:rPr>
              <a:t>÷</a:t>
            </a:r>
            <a:r>
              <a:rPr lang="en-US" altLang="zh-CN" sz="2800" i="1" kern="100" dirty="0" err="1">
                <a:latin typeface="Times New Roman"/>
                <a:ea typeface="华文细黑"/>
              </a:rPr>
              <a:t>M</a:t>
            </a:r>
            <a:r>
              <a:rPr lang="zh-CN" altLang="zh-CN" sz="2800" kern="100" dirty="0">
                <a:latin typeface="Times New Roman"/>
                <a:ea typeface="华文细黑"/>
                <a:cs typeface="Times New Roman"/>
              </a:rPr>
              <a:t>＝</a:t>
            </a:r>
            <a:r>
              <a:rPr lang="en-US" altLang="zh-CN" sz="2800" kern="100" dirty="0">
                <a:latin typeface="Times New Roman"/>
                <a:ea typeface="华文细黑"/>
              </a:rPr>
              <a:t>1.8 g÷18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0.1 </a:t>
            </a:r>
            <a:r>
              <a:rPr lang="en-US" altLang="zh-CN" sz="2800" kern="100" dirty="0" err="1">
                <a:latin typeface="Times New Roman"/>
                <a:ea typeface="华文细黑"/>
              </a:rPr>
              <a:t>mol</a:t>
            </a:r>
            <a:r>
              <a:rPr lang="zh-CN" altLang="zh-CN" sz="2800" kern="100" dirty="0">
                <a:latin typeface="Times New Roman"/>
                <a:ea typeface="华文细黑"/>
                <a:cs typeface="Times New Roman"/>
              </a:rPr>
              <a:t>，所以反应放出的热量</a:t>
            </a:r>
            <a:r>
              <a:rPr lang="en-US" altLang="zh-CN" sz="2800" i="1" kern="100" dirty="0">
                <a:latin typeface="Times New Roman"/>
                <a:ea typeface="华文细黑"/>
              </a:rPr>
              <a:t>Q</a:t>
            </a:r>
            <a:r>
              <a:rPr lang="zh-CN" altLang="zh-CN" sz="2800" kern="100" dirty="0">
                <a:latin typeface="Times New Roman"/>
                <a:ea typeface="华文细黑"/>
                <a:cs typeface="Times New Roman"/>
              </a:rPr>
              <a:t>＝</a:t>
            </a:r>
            <a:r>
              <a:rPr lang="en-US" altLang="zh-CN" sz="2800" kern="100" dirty="0">
                <a:latin typeface="Times New Roman"/>
                <a:ea typeface="华文细黑"/>
              </a:rPr>
              <a:t>(2 215 kJ÷4 </a:t>
            </a:r>
            <a:r>
              <a:rPr lang="en-US" altLang="zh-CN" sz="2800" kern="100" dirty="0" err="1">
                <a:latin typeface="Times New Roman"/>
                <a:ea typeface="华文细黑"/>
              </a:rPr>
              <a:t>mol</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a:latin typeface="Times New Roman"/>
                <a:ea typeface="华文细黑"/>
              </a:rPr>
              <a:t>0.1 mol</a:t>
            </a:r>
            <a:r>
              <a:rPr lang="en-US" altLang="zh-CN" sz="2800" kern="100" dirty="0">
                <a:latin typeface="宋体"/>
                <a:ea typeface="华文细黑"/>
                <a:cs typeface="Times New Roman"/>
              </a:rPr>
              <a:t>≈</a:t>
            </a:r>
            <a:r>
              <a:rPr lang="en-US" altLang="zh-CN" sz="2800" kern="100" dirty="0">
                <a:latin typeface="Times New Roman"/>
                <a:ea typeface="华文细黑"/>
              </a:rPr>
              <a:t>55.4 kJ</a:t>
            </a:r>
            <a:r>
              <a:rPr lang="zh-CN" altLang="zh-CN" sz="2800" kern="100" dirty="0">
                <a:latin typeface="Times New Roman"/>
                <a:ea typeface="华文细黑"/>
                <a:cs typeface="Times New Roman"/>
              </a:rPr>
              <a:t>，</a:t>
            </a:r>
            <a:r>
              <a:rPr lang="en-US" altLang="zh-CN" sz="2800" kern="100" dirty="0">
                <a:latin typeface="Times New Roman"/>
                <a:ea typeface="华文细黑"/>
              </a:rPr>
              <a:t>A</a:t>
            </a:r>
            <a:r>
              <a:rPr lang="zh-CN" altLang="zh-CN" sz="2800" kern="100" dirty="0">
                <a:latin typeface="Times New Roman"/>
                <a:ea typeface="华文细黑"/>
                <a:cs typeface="Times New Roman"/>
              </a:rPr>
              <a:t>选项正确。</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 name="矩形 1"/>
          <p:cNvSpPr/>
          <p:nvPr/>
        </p:nvSpPr>
        <p:spPr>
          <a:xfrm>
            <a:off x="7595070" y="2133650"/>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cs typeface="Times New Roman"/>
              </a:rPr>
              <a:t>A</a:t>
            </a:r>
            <a:endParaRPr lang="zh-CN" altLang="en-US" sz="2800" b="1" kern="100" dirty="0">
              <a:solidFill>
                <a:schemeClr val="accent6">
                  <a:lumMod val="75000"/>
                </a:schemeClr>
              </a:solidFill>
              <a:latin typeface="Times New Roman"/>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uiExpand="1" build="allAtOnce"/>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90550" y="981522"/>
                <a:ext cx="11639246" cy="5529206"/>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4</a:t>
                </a:r>
                <a:r>
                  <a:rPr lang="en-US" altLang="zh-CN" sz="2800" kern="100" dirty="0">
                    <a:solidFill>
                      <a:srgbClr val="000000"/>
                    </a:solidFill>
                    <a:latin typeface="Times New Roman"/>
                  </a:rPr>
                  <a:t>.</a:t>
                </a:r>
                <a:r>
                  <a:rPr lang="en-US" altLang="zh-CN" sz="2800" kern="100" dirty="0">
                    <a:latin typeface="Times New Roman"/>
                    <a:ea typeface="华文细黑"/>
                  </a:rPr>
                  <a:t>(2015·</a:t>
                </a:r>
                <a:r>
                  <a:rPr lang="zh-CN" altLang="zh-CN" sz="2800" kern="100" dirty="0">
                    <a:latin typeface="Times New Roman"/>
                    <a:ea typeface="华文细黑"/>
                    <a:cs typeface="Times New Roman"/>
                  </a:rPr>
                  <a:t>上海，</a:t>
                </a:r>
                <a:r>
                  <a:rPr lang="en-US" altLang="zh-CN" sz="2800" kern="100" dirty="0">
                    <a:latin typeface="Times New Roman"/>
                    <a:ea typeface="华文细黑"/>
                  </a:rPr>
                  <a:t>8)</a:t>
                </a:r>
                <a:r>
                  <a:rPr lang="zh-CN" altLang="zh-CN" sz="2800" kern="100" dirty="0">
                    <a:latin typeface="Times New Roman"/>
                    <a:ea typeface="华文细黑"/>
                    <a:cs typeface="Times New Roman"/>
                  </a:rPr>
                  <a:t>已知</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在催化剂作用下分解速率加快，其能量随反应进程的变化</a:t>
                </a:r>
                <a:r>
                  <a:rPr lang="zh-CN" altLang="zh-CN" sz="2800" kern="100" dirty="0" smtClean="0">
                    <a:latin typeface="Times New Roman"/>
                    <a:ea typeface="华文细黑"/>
                    <a:cs typeface="Times New Roman"/>
                  </a:rPr>
                  <a:t>如图</a:t>
                </a:r>
                <a:r>
                  <a:rPr lang="zh-CN" altLang="zh-CN" sz="2800" kern="100" dirty="0">
                    <a:latin typeface="Times New Roman"/>
                    <a:ea typeface="华文细黑"/>
                    <a:cs typeface="Times New Roman"/>
                  </a:rPr>
                  <a:t>所示。下列说法正确的是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加入催化剂，减小了反应的热效应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加入催化剂，可提高</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的平衡转化率</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分解的热化学方程式：</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125" dirty="0">
                    <a:latin typeface="Times New Roman" pitchFamily="18" charset="0"/>
                    <a:ea typeface="华文细黑"/>
                    <a:cs typeface="Times New Roman" pitchFamily="18" charset="0"/>
                  </a:rPr>
                  <a:t>―</a:t>
                </a:r>
                <a:r>
                  <a:rPr lang="en-US" altLang="zh-CN" sz="2800" kern="100" dirty="0">
                    <a:latin typeface="Times New Roman" pitchFamily="18" charset="0"/>
                    <a:ea typeface="华文细黑"/>
                    <a:cs typeface="Times New Roman" pitchFamily="18" charset="0"/>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反应物的总能量高于生成物的总能</a:t>
                </a:r>
                <a:r>
                  <a:rPr lang="zh-CN" altLang="zh-CN" sz="2800" kern="100" dirty="0" smtClean="0">
                    <a:latin typeface="Times New Roman"/>
                    <a:ea typeface="华文细黑"/>
                    <a:cs typeface="Times New Roman"/>
                  </a:rPr>
                  <a:t>量</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项，催化剂不会影响反应的热效应和平衡转化率；</a:t>
                </a:r>
                <a:r>
                  <a:rPr lang="en-US" altLang="zh-CN" sz="2800" kern="100" dirty="0">
                    <a:latin typeface="Times New Roman"/>
                    <a:ea typeface="华文细黑"/>
                  </a:rPr>
                  <a:t>C</a:t>
                </a:r>
                <a:r>
                  <a:rPr lang="zh-CN" altLang="zh-CN" sz="2800" kern="100" dirty="0">
                    <a:latin typeface="Times New Roman"/>
                    <a:ea typeface="华文细黑"/>
                    <a:cs typeface="Times New Roman"/>
                  </a:rPr>
                  <a:t>项，热化学方程式应标明状态。</a:t>
                </a:r>
                <a:endParaRPr lang="zh-CN" altLang="zh-CN" sz="2800" kern="100" dirty="0">
                  <a:effectLst/>
                  <a:latin typeface="宋体"/>
                  <a:cs typeface="Courier New"/>
                </a:endParaRPr>
              </a:p>
            </p:txBody>
          </p:sp>
        </mc:Choice>
        <mc:Fallback xmlns="">
          <p:sp>
            <p:nvSpPr>
              <p:cNvPr id="3" name="矩形 2"/>
              <p:cNvSpPr>
                <a:spLocks noRot="1" noChangeAspect="1" noMove="1" noResize="1" noEditPoints="1" noAdjustHandles="1" noChangeArrowheads="1" noChangeShapeType="1" noTextEdit="1"/>
              </p:cNvSpPr>
              <p:nvPr/>
            </p:nvSpPr>
            <p:spPr>
              <a:xfrm>
                <a:off x="190550" y="981522"/>
                <a:ext cx="11639246" cy="5529206"/>
              </a:xfrm>
              <a:prstGeom prst="rect">
                <a:avLst/>
              </a:prstGeom>
              <a:blipFill rotWithShape="1">
                <a:blip r:embed="rId2"/>
                <a:stretch>
                  <a:fillRect l="-1047" r="-1047" b="-662"/>
                </a:stretch>
              </a:blipFill>
            </p:spPr>
            <p:txBody>
              <a:bodyPr/>
              <a:lstStyle/>
              <a:p>
                <a:r>
                  <a:rPr lang="zh-CN" altLang="en-US">
                    <a:noFill/>
                  </a:rPr>
                  <a:t> </a:t>
                </a:r>
              </a:p>
            </p:txBody>
          </p:sp>
        </mc:Fallback>
      </mc:AlternateContent>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21">
            <a:hlinkClick r:id="rId3"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4"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5"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6"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pic>
        <p:nvPicPr>
          <p:cNvPr id="221186" name="Picture 2" descr="HX30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56984" y="2396352"/>
            <a:ext cx="2638822" cy="198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31310" y="1773610"/>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cs typeface="Times New Roman"/>
              </a:rPr>
              <a:t>D</a:t>
            </a:r>
            <a:endParaRPr lang="zh-CN" altLang="en-US" sz="2800" b="1" kern="100" dirty="0">
              <a:solidFill>
                <a:schemeClr val="accent6">
                  <a:lumMod val="75000"/>
                </a:schemeClr>
              </a:solidFill>
              <a:latin typeface="Times New Roman"/>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 grpId="0" uiExpand="1" build="allAtOnce"/>
      <p:bldP spid="4" grpId="0"/>
      <p:bldP spid="4"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931" y="1053530"/>
            <a:ext cx="1140990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黑火药是中国古代的四大发明之一，其爆炸的热化学方程式为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已知：碳的燃烧热</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2K(s)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B</a:t>
            </a:r>
            <a:r>
              <a:rPr lang="en-US" altLang="zh-CN" sz="2800" kern="100" dirty="0" err="1">
                <a:solidFill>
                  <a:srgbClr val="000000"/>
                </a:solidFill>
                <a:latin typeface="Times New Roman"/>
                <a:cs typeface="Courier New"/>
              </a:rPr>
              <a:t>.</a:t>
            </a:r>
            <a:r>
              <a:rPr lang="en-US" altLang="zh-CN" sz="2800" i="1" kern="100" dirty="0" err="1">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endParaRPr lang="zh-CN" altLang="zh-CN" sz="2800" kern="100" dirty="0">
              <a:latin typeface="宋体"/>
              <a:cs typeface="Courier New"/>
            </a:endParaRPr>
          </a:p>
          <a:p>
            <a:pPr>
              <a:lnSpc>
                <a:spcPct val="150000"/>
              </a:lnSpc>
            </a:pPr>
            <a:r>
              <a:rPr lang="en-US" altLang="zh-CN" sz="2800" kern="100" dirty="0" err="1">
                <a:latin typeface="Times New Roman"/>
                <a:ea typeface="华文细黑"/>
              </a:rPr>
              <a:t>C</a:t>
            </a:r>
            <a:r>
              <a:rPr lang="en-US" altLang="zh-CN" sz="2800" kern="100" dirty="0" err="1">
                <a:solidFill>
                  <a:srgbClr val="000000"/>
                </a:solidFill>
                <a:latin typeface="Times New Roman"/>
              </a:rPr>
              <a:t>.</a:t>
            </a:r>
            <a:r>
              <a:rPr lang="en-US" altLang="zh-CN" sz="2800" i="1" kern="100" dirty="0" err="1">
                <a:latin typeface="Times New Roman"/>
                <a:ea typeface="华文细黑"/>
              </a:rPr>
              <a:t>a</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D</a:t>
            </a:r>
            <a:r>
              <a:rPr lang="en-US" altLang="zh-CN" sz="2800" kern="100" dirty="0" err="1">
                <a:solidFill>
                  <a:srgbClr val="000000"/>
                </a:solidFill>
                <a:latin typeface="Times New Roman"/>
              </a:rPr>
              <a:t>.</a:t>
            </a:r>
            <a:r>
              <a:rPr lang="en-US" altLang="zh-CN" sz="2800" i="1" kern="100" dirty="0" err="1">
                <a:latin typeface="Times New Roman"/>
                <a:ea typeface="华文细黑"/>
              </a:rPr>
              <a:t>c</a:t>
            </a:r>
            <a:r>
              <a:rPr lang="zh-CN" altLang="zh-CN" sz="2800" kern="100" dirty="0">
                <a:latin typeface="Times New Roman"/>
                <a:ea typeface="华文细黑"/>
                <a:cs typeface="Times New Roman"/>
              </a:rPr>
              <a:t>－</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i="1" kern="100" dirty="0">
                <a:latin typeface="Times New Roman"/>
                <a:ea typeface="华文细黑"/>
              </a:rPr>
              <a:t>b</a:t>
            </a:r>
            <a:endParaRPr lang="zh-CN" altLang="zh-CN" sz="2800" kern="100" dirty="0">
              <a:effectLst/>
              <a:latin typeface="宋体"/>
              <a:cs typeface="Courier New"/>
            </a:endParaRPr>
          </a:p>
        </p:txBody>
      </p:sp>
      <p:sp>
        <p:nvSpPr>
          <p:cNvPr id="14"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310310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31" y="1330524"/>
            <a:ext cx="11409907" cy="3539430"/>
          </a:xfrm>
          <a:prstGeom prst="rect">
            <a:avLst/>
          </a:prstGeom>
        </p:spPr>
        <p:txBody>
          <a:bodyPr>
            <a:spAutoFit/>
          </a:bodyPr>
          <a:lstStyle/>
          <a:p>
            <a:pPr algn="just">
              <a:lnSpc>
                <a:spcPct val="20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由碳的燃烧热</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，得</a:t>
            </a:r>
            <a:r>
              <a:rPr lang="en-US" altLang="zh-CN" sz="2800" kern="100" dirty="0">
                <a:latin typeface="Times New Roman"/>
                <a:ea typeface="华文细黑"/>
              </a:rPr>
              <a:t>C(s)</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，目标反应可由</a:t>
            </a:r>
            <a:r>
              <a:rPr lang="en-US" altLang="zh-CN" sz="2800" kern="100" dirty="0">
                <a:latin typeface="宋体"/>
                <a:ea typeface="华文细黑"/>
                <a:cs typeface="Times New Roman"/>
              </a:rPr>
              <a:t>①×</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得到，所以</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3Δ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，即</a:t>
            </a:r>
            <a:r>
              <a:rPr lang="en-US" altLang="zh-CN" sz="2800" i="1"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3</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14"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1011105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1258516"/>
            <a:ext cx="11524006" cy="4401205"/>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6</a:t>
            </a:r>
            <a:r>
              <a:rPr lang="en-US" altLang="zh-CN" sz="2800" kern="100" dirty="0">
                <a:solidFill>
                  <a:srgbClr val="000000"/>
                </a:solidFill>
                <a:latin typeface="Times New Roman"/>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全国各省高考试题汇编</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27(4)]</a:t>
            </a:r>
            <a:r>
              <a:rPr lang="en-US" altLang="zh-CN" sz="2800" kern="100" dirty="0">
                <a:latin typeface="Times New Roman"/>
                <a:ea typeface="华文细黑"/>
                <a:cs typeface="Courier New"/>
              </a:rPr>
              <a:t>NaBH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与水</a:t>
            </a:r>
            <a:r>
              <a:rPr lang="en-US" altLang="zh-CN" sz="2800" kern="100" dirty="0">
                <a:latin typeface="Times New Roman"/>
                <a:ea typeface="华文细黑"/>
                <a:cs typeface="Courier New"/>
              </a:rPr>
              <a:t>(l)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NaBO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和氢气</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下，已知每消耗</a:t>
            </a:r>
            <a:r>
              <a:rPr lang="en-US" altLang="zh-CN" sz="2800" kern="100" dirty="0">
                <a:latin typeface="Times New Roman"/>
                <a:ea typeface="华文细黑"/>
                <a:cs typeface="Courier New"/>
              </a:rPr>
              <a:t>3.8 g NaBH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放热</a:t>
            </a:r>
            <a:r>
              <a:rPr lang="en-US" altLang="zh-CN" sz="2800" kern="100" dirty="0">
                <a:latin typeface="Times New Roman"/>
                <a:ea typeface="华文细黑"/>
                <a:cs typeface="Courier New"/>
              </a:rPr>
              <a:t>21.6 kJ</a:t>
            </a:r>
            <a:r>
              <a:rPr lang="zh-CN" altLang="zh-CN" sz="2800" kern="100" dirty="0">
                <a:latin typeface="Times New Roman"/>
                <a:ea typeface="华文细黑"/>
                <a:cs typeface="Times New Roman"/>
              </a:rPr>
              <a:t>，该反应的热化学方程式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________________________________________________</a:t>
            </a:r>
          </a:p>
          <a:p>
            <a:pPr algn="just">
              <a:lnSpc>
                <a:spcPct val="200000"/>
              </a:lnSpc>
              <a:spcAft>
                <a:spcPts val="0"/>
              </a:spcAft>
            </a:pPr>
            <a:r>
              <a:rPr lang="en-US" altLang="zh-CN" sz="2800" kern="100" dirty="0">
                <a:latin typeface="Times New Roman"/>
                <a:ea typeface="华文细黑"/>
              </a:rPr>
              <a:t>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262558" y="3732684"/>
            <a:ext cx="11524006" cy="1815882"/>
          </a:xfrm>
          <a:prstGeom prst="rect">
            <a:avLst/>
          </a:prstGeom>
        </p:spPr>
        <p:txBody>
          <a:bodyPr>
            <a:spAutoFit/>
          </a:bodyPr>
          <a:lstStyle/>
          <a:p>
            <a:pPr algn="just">
              <a:lnSpc>
                <a:spcPct val="200000"/>
              </a:lnSpc>
              <a:spcAft>
                <a:spcPts val="0"/>
              </a:spcAft>
            </a:pPr>
            <a:r>
              <a:rPr lang="en-US" altLang="zh-CN" sz="2800" kern="100" dirty="0" smtClean="0">
                <a:solidFill>
                  <a:schemeClr val="accent6">
                    <a:lumMod val="75000"/>
                  </a:schemeClr>
                </a:solidFill>
                <a:latin typeface="Times New Roman"/>
                <a:ea typeface="华文细黑"/>
                <a:cs typeface="Courier New"/>
              </a:rPr>
              <a:t>		NaBH</a:t>
            </a:r>
            <a:r>
              <a:rPr lang="en-US" altLang="zh-CN" sz="2800" kern="100" baseline="-25000" dirty="0" smtClean="0">
                <a:solidFill>
                  <a:schemeClr val="accent6">
                    <a:lumMod val="75000"/>
                  </a:schemeClr>
                </a:solidFill>
                <a:latin typeface="Times New Roman"/>
                <a:ea typeface="华文细黑"/>
                <a:cs typeface="Courier New"/>
              </a:rPr>
              <a:t>4</a:t>
            </a:r>
            <a:r>
              <a:rPr lang="en-US" altLang="zh-CN" sz="2800" kern="100" dirty="0" smtClean="0">
                <a:solidFill>
                  <a:schemeClr val="accent6">
                    <a:lumMod val="75000"/>
                  </a:schemeClr>
                </a:solidFill>
                <a:latin typeface="Times New Roman"/>
                <a:ea typeface="华文细黑"/>
                <a:cs typeface="Courier New"/>
              </a:rPr>
              <a:t>(s</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O(l)</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=NaBO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4H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endParaRPr lang="zh-CN" altLang="zh-CN" sz="2800" kern="100" dirty="0">
              <a:solidFill>
                <a:schemeClr val="accent6">
                  <a:lumMod val="75000"/>
                </a:schemeClr>
              </a:solidFill>
              <a:latin typeface="宋体"/>
              <a:cs typeface="Courier New"/>
            </a:endParaRPr>
          </a:p>
          <a:p>
            <a:pPr>
              <a:lnSpc>
                <a:spcPct val="200000"/>
              </a:lnSpc>
            </a:pP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216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31901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2" grpId="0"/>
      <p:bldP spid="1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973386"/>
            <a:ext cx="1152400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24(2)</a:t>
            </a:r>
            <a:r>
              <a:rPr lang="zh-CN" altLang="zh-CN" sz="2800" kern="100" dirty="0">
                <a:latin typeface="宋体"/>
                <a:ea typeface="华文细黑"/>
                <a:cs typeface="宋体"/>
              </a:rPr>
              <a:t>③</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已知：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=2Al(s)</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3CO(g)	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1 344.1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=2Al(s)</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1 169.2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的热化学方程式为</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矩形 10"/>
          <p:cNvSpPr/>
          <p:nvPr/>
        </p:nvSpPr>
        <p:spPr>
          <a:xfrm>
            <a:off x="200075" y="3463702"/>
            <a:ext cx="115240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rPr>
              <a:t>Al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(g)</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=2AlCl</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3CO(g)</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174.9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effectLst/>
              <a:latin typeface="宋体"/>
              <a:cs typeface="Courier New"/>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836146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1" grpId="0"/>
      <p:bldP spid="11"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81743" y="1224617"/>
                <a:ext cx="11524006" cy="4941481"/>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20(1)]</a:t>
                </a:r>
                <a:r>
                  <a:rPr lang="zh-CN" altLang="zh-CN" sz="2800" kern="100" dirty="0">
                    <a:latin typeface="Times New Roman"/>
                    <a:ea typeface="华文细黑"/>
                    <a:cs typeface="Times New Roman"/>
                  </a:rPr>
                  <a:t>烟气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主要污染物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NO</a:t>
                </a:r>
                <a:r>
                  <a:rPr lang="en-US" altLang="zh-CN" sz="2800" i="1" kern="100" baseline="-25000" dirty="0" err="1">
                    <a:latin typeface="Times New Roman"/>
                    <a:ea typeface="华文细黑"/>
                    <a:cs typeface="Courier New"/>
                  </a:rPr>
                  <a:t>x</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经</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预处理后用</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水悬浮液吸收，可减少烟气中</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NO</a:t>
                </a:r>
                <a:r>
                  <a:rPr lang="en-US" altLang="zh-CN" sz="2800" i="1" kern="100" baseline="-25000" dirty="0" err="1">
                    <a:latin typeface="Times New Roman"/>
                    <a:ea typeface="华文细黑"/>
                    <a:cs typeface="Courier New"/>
                  </a:rPr>
                  <a:t>x</a:t>
                </a:r>
                <a:r>
                  <a:rPr lang="zh-CN" altLang="zh-CN" sz="2800" kern="100" dirty="0">
                    <a:latin typeface="Times New Roman"/>
                    <a:ea typeface="华文细黑"/>
                    <a:cs typeface="Times New Roman"/>
                  </a:rPr>
                  <a:t>的含量。</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氧化烟气中</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NO</a:t>
                </a:r>
                <a:r>
                  <a:rPr lang="en-US" altLang="zh-CN" sz="2800" i="1" kern="100" baseline="-25000" dirty="0" err="1">
                    <a:latin typeface="Times New Roman"/>
                    <a:ea typeface="华文细黑"/>
                    <a:cs typeface="Courier New"/>
                  </a:rPr>
                  <a:t>x</a:t>
                </a:r>
                <a:r>
                  <a:rPr lang="zh-CN" altLang="zh-CN" sz="2800" kern="100" dirty="0">
                    <a:latin typeface="Times New Roman"/>
                    <a:ea typeface="华文细黑"/>
                    <a:cs typeface="Times New Roman"/>
                  </a:rPr>
                  <a:t>的主要反应的热化学方程式为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NO(g)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200.9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NO(g)</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1</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a:latin typeface="宋体"/>
                    <a:cs typeface="Courier New"/>
                  </a:rPr>
                  <a:t> </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58.2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241.6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则反应</a:t>
                </a:r>
                <a:r>
                  <a:rPr lang="en-US" altLang="zh-CN" sz="2800" kern="100" dirty="0">
                    <a:latin typeface="Times New Roman"/>
                    <a:ea typeface="华文细黑"/>
                  </a:rPr>
                  <a:t>3NO(g)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3</a:t>
                </a:r>
                <a:r>
                  <a:rPr lang="en-US" altLang="zh-CN" sz="2800" kern="100" dirty="0">
                    <a:latin typeface="Times New Roman"/>
                    <a:ea typeface="华文细黑"/>
                  </a:rPr>
                  <a:t>(g)</a:t>
                </a:r>
                <a:r>
                  <a:rPr lang="en-US" altLang="zh-CN" sz="2800" kern="100" spc="-80" dirty="0">
                    <a:latin typeface="Times New Roman"/>
                    <a:ea typeface="华文细黑"/>
                  </a:rPr>
                  <a:t>==</a:t>
                </a:r>
                <a:r>
                  <a:rPr lang="en-US" altLang="zh-CN" sz="2800" kern="100" dirty="0">
                    <a:latin typeface="Times New Roman"/>
                    <a:ea typeface="华文细黑"/>
                  </a:rPr>
                  <a:t>=3NO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的</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________</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mc:Choice>
        <mc:Fallback xmlns="">
          <p:sp>
            <p:nvSpPr>
              <p:cNvPr id="3" name="矩形 2"/>
              <p:cNvSpPr>
                <a:spLocks noRot="1" noChangeAspect="1" noMove="1" noResize="1" noEditPoints="1" noAdjustHandles="1" noChangeArrowheads="1" noChangeShapeType="1" noTextEdit="1"/>
              </p:cNvSpPr>
              <p:nvPr/>
            </p:nvSpPr>
            <p:spPr>
              <a:xfrm>
                <a:off x="181743" y="1224617"/>
                <a:ext cx="11524006" cy="4941481"/>
              </a:xfrm>
              <a:prstGeom prst="rect">
                <a:avLst/>
              </a:prstGeom>
              <a:blipFill rotWithShape="1">
                <a:blip r:embed="rId2"/>
                <a:stretch>
                  <a:fillRect l="-1111" r="-476"/>
                </a:stretch>
              </a:blipFill>
            </p:spPr>
            <p:txBody>
              <a:bodyPr/>
              <a:lstStyle/>
              <a:p>
                <a:r>
                  <a:rPr lang="zh-CN" altLang="en-US">
                    <a:noFill/>
                  </a:rPr>
                  <a:t> </a:t>
                </a:r>
              </a:p>
            </p:txBody>
          </p:sp>
        </mc:Fallback>
      </mc:AlternateContent>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3"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7"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8"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 name="矩形 1"/>
          <p:cNvSpPr/>
          <p:nvPr/>
        </p:nvSpPr>
        <p:spPr>
          <a:xfrm>
            <a:off x="6481271" y="5402585"/>
            <a:ext cx="1351652" cy="523220"/>
          </a:xfrm>
          <a:prstGeom prst="rect">
            <a:avLst/>
          </a:prstGeom>
        </p:spPr>
        <p:txBody>
          <a:bodyPr wrap="none">
            <a:spAutoFit/>
          </a:bodyPr>
          <a:lstStyle/>
          <a:p>
            <a:r>
              <a:rPr lang="zh-CN" altLang="zh-CN" sz="2800" kern="100" dirty="0">
                <a:solidFill>
                  <a:schemeClr val="accent6">
                    <a:lumMod val="75000"/>
                  </a:schemeClr>
                </a:solidFill>
                <a:latin typeface="Times New Roman"/>
                <a:cs typeface="Times New Roman"/>
              </a:rPr>
              <a:t>－</a:t>
            </a:r>
            <a:r>
              <a:rPr lang="en-US" altLang="zh-CN" sz="2800" kern="100" dirty="0">
                <a:solidFill>
                  <a:schemeClr val="accent6">
                    <a:lumMod val="75000"/>
                  </a:schemeClr>
                </a:solidFill>
                <a:latin typeface="Times New Roman"/>
                <a:cs typeface="Times New Roman"/>
              </a:rPr>
              <a:t>317.3</a:t>
            </a:r>
            <a:endParaRPr lang="zh-CN" altLang="en-US" sz="2800" kern="100" dirty="0">
              <a:solidFill>
                <a:schemeClr val="accent6">
                  <a:lumMod val="75000"/>
                </a:schemeClr>
              </a:solidFill>
              <a:latin typeface="Times New Roman"/>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2140691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1053530"/>
            <a:ext cx="11524006"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广东理综，</a:t>
            </a:r>
            <a:r>
              <a:rPr lang="en-US" altLang="zh-CN" sz="2800" kern="100" dirty="0">
                <a:latin typeface="IPAPANNEW"/>
                <a:ea typeface="华文细黑"/>
                <a:cs typeface="Times New Roman"/>
              </a:rPr>
              <a:t>31(1)]</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，可提高效益，减少污染。</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传统上该转化通过如下图所示的催化循环实现。</a:t>
            </a:r>
            <a:endParaRPr lang="zh-CN" altLang="zh-CN" sz="2800" kern="100" dirty="0">
              <a:effectLst/>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3"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7"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8"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pic>
        <p:nvPicPr>
          <p:cNvPr id="222210" name="Picture 2" descr="HX30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74926" y="2643813"/>
            <a:ext cx="3240360" cy="129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118542" y="4005858"/>
            <a:ext cx="1152400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其中，反应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2HCl(g)</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en-US" altLang="zh-CN" sz="2800" kern="100" dirty="0">
                <a:latin typeface="Times New Roman"/>
                <a:ea typeface="华文细黑"/>
                <a:cs typeface="Courier New"/>
              </a:rPr>
              <a:t>(s)H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的反应热为</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，则总反应的热化学方程式为</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宋体"/>
                <a:cs typeface="Courier New"/>
              </a:rPr>
              <a:t> </a:t>
            </a:r>
            <a:r>
              <a:rPr lang="en-US" altLang="zh-CN" sz="2800" kern="100" dirty="0" smtClean="0">
                <a:latin typeface="Times New Roman"/>
                <a:ea typeface="华文细黑"/>
              </a:rPr>
              <a:t>(</a:t>
            </a:r>
            <a:r>
              <a:rPr lang="zh-CN" altLang="zh-CN" sz="2800" kern="100" dirty="0">
                <a:latin typeface="Times New Roman"/>
                <a:ea typeface="华文细黑"/>
                <a:cs typeface="Times New Roman"/>
              </a:rPr>
              <a:t>反应热用</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和</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表示</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9973614"/>
              </p:ext>
            </p:extLst>
          </p:nvPr>
        </p:nvGraphicFramePr>
        <p:xfrm>
          <a:off x="5334146" y="4111699"/>
          <a:ext cx="1219200" cy="839788"/>
        </p:xfrm>
        <a:graphic>
          <a:graphicData uri="http://schemas.openxmlformats.org/presentationml/2006/ole">
            <mc:AlternateContent xmlns:mc="http://schemas.openxmlformats.org/markup-compatibility/2006">
              <mc:Choice xmlns:v="urn:schemas-microsoft-com:vml" Requires="v">
                <p:oleObj spid="_x0000_s222269" name="Document" r:id="rId11" imgW="1219246" imgH="840051" progId="Word.Document.8">
                  <p:embed/>
                </p:oleObj>
              </mc:Choice>
              <mc:Fallback>
                <p:oleObj name="Document" r:id="rId11" imgW="1219246" imgH="840051" progId="Word.Document.8">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146" y="4111699"/>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矩形 20"/>
          <p:cNvSpPr/>
          <p:nvPr/>
        </p:nvSpPr>
        <p:spPr>
          <a:xfrm>
            <a:off x="190550" y="5229994"/>
            <a:ext cx="115240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2HCl(g)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dirty="0">
                <a:solidFill>
                  <a:schemeClr val="accent6">
                    <a:lumMod val="75000"/>
                  </a:schemeClr>
                </a:solidFill>
                <a:latin typeface="ZBFH"/>
                <a:ea typeface="华文细黑"/>
                <a:cs typeface="Courier New"/>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宋体"/>
                <a:cs typeface="Courier New"/>
              </a:rPr>
              <a:t>	</a:t>
            </a:r>
            <a:r>
              <a:rPr lang="zh-CN" altLang="zh-CN" sz="2800" kern="100" dirty="0" smtClean="0">
                <a:solidFill>
                  <a:schemeClr val="accent6">
                    <a:lumMod val="75000"/>
                  </a:schemeClr>
                </a:solidFill>
                <a:latin typeface="宋体"/>
                <a:cs typeface="Courier New"/>
              </a:rPr>
              <a:t> </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Δ</a:t>
            </a:r>
            <a:r>
              <a:rPr lang="en-US" altLang="zh-CN" sz="2800" i="1"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zh-CN" altLang="zh-CN" sz="2800" kern="100" baseline="-25000" dirty="0">
                <a:solidFill>
                  <a:schemeClr val="accent6">
                    <a:lumMod val="75000"/>
                  </a:schemeClr>
                </a:solidFill>
                <a:latin typeface="Times New Roman"/>
                <a:ea typeface="华文细黑"/>
                <a:cs typeface="Times New Roman"/>
              </a:rPr>
              <a:t>　</a:t>
            </a:r>
            <a:r>
              <a:rPr lang="zh-CN" altLang="zh-CN" sz="2800" kern="100" dirty="0">
                <a:solidFill>
                  <a:schemeClr val="accent6">
                    <a:lumMod val="75000"/>
                  </a:schemeClr>
                </a:solidFill>
                <a:ea typeface="Times New Roman"/>
              </a:rPr>
              <a:t> </a:t>
            </a:r>
            <a:endParaRPr lang="zh-CN" altLang="zh-CN" sz="2800" kern="100" dirty="0">
              <a:solidFill>
                <a:schemeClr val="accent6">
                  <a:lumMod val="75000"/>
                </a:schemeClr>
              </a:solidFill>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18321733"/>
              </p:ext>
            </p:extLst>
          </p:nvPr>
        </p:nvGraphicFramePr>
        <p:xfrm>
          <a:off x="2638822" y="5344686"/>
          <a:ext cx="1219200" cy="839788"/>
        </p:xfrm>
        <a:graphic>
          <a:graphicData uri="http://schemas.openxmlformats.org/presentationml/2006/ole">
            <mc:AlternateContent xmlns:mc="http://schemas.openxmlformats.org/markup-compatibility/2006">
              <mc:Choice xmlns:v="urn:schemas-microsoft-com:vml" Requires="v">
                <p:oleObj spid="_x0000_s222270" name="Document" r:id="rId14" imgW="1219650" imgH="839970" progId="Word.Document.8">
                  <p:embed/>
                </p:oleObj>
              </mc:Choice>
              <mc:Fallback>
                <p:oleObj name="Document" r:id="rId14" imgW="1219650" imgH="839970" progId="Word.Document.8">
                  <p:embed/>
                  <p:pic>
                    <p:nvPicPr>
                      <p:cNvPr id="0" name="对象 1"/>
                      <p:cNvPicPr>
                        <a:picLocks noChangeAspect="1" noChangeArrowheads="1"/>
                      </p:cNvPicPr>
                      <p:nvPr/>
                    </p:nvPicPr>
                    <p:blipFill>
                      <a:blip r:embed="rId15"/>
                      <a:srcRect/>
                      <a:stretch>
                        <a:fillRect/>
                      </a:stretch>
                    </p:blipFill>
                    <p:spPr bwMode="auto">
                      <a:xfrm>
                        <a:off x="2638822" y="5344686"/>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340220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21" grpId="0"/>
      <p:bldP spid="21"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981522"/>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四川理综，</a:t>
            </a:r>
            <a:r>
              <a:rPr lang="en-US" altLang="zh-CN" sz="2800" kern="100" dirty="0">
                <a:latin typeface="IPAPANNEW"/>
                <a:ea typeface="华文细黑"/>
                <a:cs typeface="Times New Roman"/>
              </a:rPr>
              <a:t>11(4)]</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可转化为</a:t>
            </a:r>
            <a:r>
              <a:rPr lang="en-US" altLang="zh-CN" sz="2800" kern="100" dirty="0">
                <a:latin typeface="Times New Roman"/>
                <a:ea typeface="华文细黑"/>
                <a:cs typeface="Courier New"/>
              </a:rPr>
              <a:t>FeCO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在空气中加热反应可制得铁系氧化物材料。</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时：</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2Fe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(s)</a:t>
            </a:r>
            <a:r>
              <a:rPr lang="en-US" altLang="zh-CN" sz="2800" kern="100" dirty="0" smtClean="0">
                <a:latin typeface="宋体"/>
                <a:cs typeface="Courier New"/>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1 648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393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2FeCO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(s)	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1 480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在空气中加热反应生成</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的热化学方程式是</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矩形 20"/>
          <p:cNvSpPr/>
          <p:nvPr/>
        </p:nvSpPr>
        <p:spPr>
          <a:xfrm>
            <a:off x="334143" y="5408384"/>
            <a:ext cx="115240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4FeCO</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=2Fe</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4CO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dirty="0" smtClean="0">
                <a:solidFill>
                  <a:schemeClr val="accent6">
                    <a:lumMod val="75000"/>
                  </a:schemeClr>
                </a:solidFill>
                <a:latin typeface="Times New Roman"/>
                <a:ea typeface="华文细黑"/>
                <a:cs typeface="Courier New"/>
              </a:rPr>
              <a:t>)</a:t>
            </a:r>
            <a:r>
              <a:rPr lang="zh-CN" altLang="zh-CN" sz="2800" kern="100" dirty="0" smtClean="0">
                <a:solidFill>
                  <a:schemeClr val="accent6">
                    <a:lumMod val="75000"/>
                  </a:schemeClr>
                </a:solidFill>
                <a:latin typeface="宋体"/>
                <a:cs typeface="Courier New"/>
              </a:rPr>
              <a:t> </a:t>
            </a:r>
            <a:r>
              <a:rPr lang="zh-CN" altLang="en-US" sz="2800" kern="100" dirty="0" smtClean="0">
                <a:solidFill>
                  <a:schemeClr val="accent6">
                    <a:lumMod val="75000"/>
                  </a:schemeClr>
                </a:solidFill>
                <a:latin typeface="宋体"/>
                <a:cs typeface="Courier New"/>
              </a:rPr>
              <a:t>　　</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260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472395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242238" y="189434"/>
                <a:ext cx="11524006" cy="6234143"/>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燃烧热和中和热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燃烧热</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概念：在</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zh-CN" altLang="zh-CN" sz="2800" kern="100" dirty="0">
                    <a:latin typeface="Times New Roman"/>
                    <a:ea typeface="华文细黑"/>
                    <a:cs typeface="Times New Roman"/>
                  </a:rPr>
                  <a:t>时</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纯</a:t>
                </a:r>
                <a:r>
                  <a:rPr lang="zh-CN" altLang="zh-CN" sz="2800" kern="100" dirty="0">
                    <a:latin typeface="Times New Roman"/>
                    <a:ea typeface="华文细黑"/>
                    <a:cs typeface="Times New Roman"/>
                  </a:rPr>
                  <a:t>物质完全燃烧生成稳定的氧化物时所放出的热量，叫做该物质的燃烧热。</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其中的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完全燃烧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，是指物质中下列元素完全转变成对应的氧化物：</a:t>
                </a:r>
                <a:r>
                  <a:rPr lang="en-US" altLang="zh-CN" sz="2800" kern="100" dirty="0">
                    <a:latin typeface="Times New Roman"/>
                    <a:ea typeface="华文细黑"/>
                    <a:cs typeface="Courier New"/>
                  </a:rPr>
                  <a:t>C</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S</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在书写热化学方程式时，应以燃烧</a:t>
                </a:r>
                <a:r>
                  <a:rPr lang="zh-CN" altLang="zh-CN" sz="2800" kern="100" dirty="0">
                    <a:ea typeface="Times New Roman"/>
                  </a:rPr>
                  <a:t> </a:t>
                </a:r>
                <a:r>
                  <a:rPr lang="en-US" altLang="zh-CN" sz="2800" kern="100" dirty="0">
                    <a:latin typeface="Times New Roman" pitchFamily="18" charset="0"/>
                    <a:ea typeface="Times New Roman"/>
                    <a:cs typeface="Times New Roman" pitchFamily="18" charset="0"/>
                  </a:rPr>
                  <a:t>1 </a:t>
                </a:r>
                <a:r>
                  <a:rPr lang="en-US" altLang="zh-CN" sz="2800" kern="100" dirty="0" err="1">
                    <a:latin typeface="Times New Roman" pitchFamily="18" charset="0"/>
                    <a:ea typeface="Times New Roman"/>
                    <a:cs typeface="Times New Roman" pitchFamily="18" charset="0"/>
                  </a:rPr>
                  <a:t>mol</a:t>
                </a:r>
                <a:r>
                  <a:rPr lang="en-US" altLang="zh-CN" sz="2800" kern="100" dirty="0">
                    <a:latin typeface="Times New Roman" pitchFamily="18" charset="0"/>
                    <a:ea typeface="Times New Roman"/>
                    <a:cs typeface="Times New Roman" pitchFamily="18" charset="0"/>
                  </a:rPr>
                  <a:t> </a:t>
                </a:r>
                <a:r>
                  <a:rPr lang="zh-CN" altLang="zh-CN" sz="2800" kern="100" dirty="0">
                    <a:latin typeface="Times New Roman"/>
                    <a:ea typeface="华文细黑"/>
                    <a:cs typeface="Times New Roman"/>
                  </a:rPr>
                  <a:t>物质为标准来配平其余物质的化学计量数。例如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a:latin typeface="Times New Roman"/>
                    <a:ea typeface="华文细黑"/>
                  </a:rPr>
                  <a:t>C</a:t>
                </a:r>
                <a:r>
                  <a:rPr lang="en-US" altLang="zh-CN" sz="2800" kern="100" baseline="-25000" dirty="0">
                    <a:latin typeface="Times New Roman"/>
                    <a:ea typeface="华文细黑"/>
                  </a:rPr>
                  <a:t>8</a:t>
                </a:r>
                <a:r>
                  <a:rPr lang="en-US" altLang="zh-CN" sz="2800" kern="100" dirty="0">
                    <a:latin typeface="Times New Roman"/>
                    <a:ea typeface="华文细黑"/>
                  </a:rPr>
                  <a:t>H</a:t>
                </a:r>
                <a:r>
                  <a:rPr lang="en-US" altLang="zh-CN" sz="2800" kern="100" baseline="-25000" dirty="0">
                    <a:latin typeface="Times New Roman"/>
                    <a:ea typeface="华文细黑"/>
                  </a:rPr>
                  <a:t>18</a:t>
                </a:r>
                <a:r>
                  <a:rPr lang="en-US" altLang="zh-CN" sz="2800" kern="100" dirty="0">
                    <a:latin typeface="Times New Roman"/>
                    <a:ea typeface="华文细黑"/>
                  </a:rPr>
                  <a:t>(l)</a:t>
                </a:r>
                <a:r>
                  <a:rPr lang="zh-CN" altLang="zh-CN" sz="2800" kern="100" dirty="0" smtClean="0">
                    <a:latin typeface="Times New Roman"/>
                    <a:ea typeface="华文细黑"/>
                    <a:cs typeface="Times New Roman"/>
                  </a:rPr>
                  <a:t>＋</a:t>
                </a:r>
                <a14:m>
                  <m:oMath xmlns:m="http://schemas.openxmlformats.org/officeDocument/2006/math">
                    <m:f>
                      <m:fPr>
                        <m:ctrlPr>
                          <a:rPr lang="en-US" altLang="zh-CN" sz="2800" i="1" kern="100" smtClean="0">
                            <a:latin typeface="Cambria Math"/>
                            <a:ea typeface="华文细黑"/>
                            <a:cs typeface="Times New Roman"/>
                          </a:rPr>
                        </m:ctrlPr>
                      </m:fPr>
                      <m:num>
                        <m:r>
                          <a:rPr lang="en-US" altLang="zh-CN" sz="2800" b="0" i="1" kern="100" smtClean="0">
                            <a:latin typeface="Cambria Math"/>
                            <a:ea typeface="华文细黑"/>
                            <a:cs typeface="Times New Roman"/>
                          </a:rPr>
                          <m:t>25</m:t>
                        </m:r>
                      </m:num>
                      <m:den>
                        <m:r>
                          <a:rPr lang="en-US" altLang="zh-CN" sz="2800" b="0" i="1" kern="100" smtClean="0">
                            <a:latin typeface="Cambria Math"/>
                            <a:ea typeface="华文细黑"/>
                            <a:cs typeface="Times New Roman"/>
                          </a:rPr>
                          <m:t>2</m:t>
                        </m:r>
                      </m:den>
                    </m:f>
                  </m:oMath>
                </a14:m>
                <a:r>
                  <a:rPr lang="en-US" altLang="zh-CN" sz="2800" kern="100" dirty="0" smtClean="0">
                    <a:latin typeface="Times New Roman"/>
                    <a:ea typeface="华文细黑"/>
                  </a:rPr>
                  <a:t>O</a:t>
                </a:r>
                <a:r>
                  <a:rPr lang="en-US" altLang="zh-CN" sz="2800" kern="100" baseline="-25000" dirty="0" smtClean="0">
                    <a:latin typeface="Times New Roman"/>
                    <a:ea typeface="华文细黑"/>
                  </a:rPr>
                  <a:t>2</a:t>
                </a:r>
                <a:r>
                  <a:rPr lang="en-US" altLang="zh-CN" sz="2800" kern="100" dirty="0" smtClean="0">
                    <a:latin typeface="Times New Roman"/>
                    <a:ea typeface="华文细黑"/>
                  </a:rPr>
                  <a:t>(g</a:t>
                </a:r>
                <a:r>
                  <a:rPr lang="en-US" altLang="zh-CN" sz="2800" kern="100" dirty="0">
                    <a:latin typeface="Times New Roman"/>
                    <a:ea typeface="华文细黑"/>
                  </a:rPr>
                  <a:t>)</a:t>
                </a:r>
                <a:r>
                  <a:rPr lang="en-US" altLang="zh-CN" sz="2800" kern="100" spc="-80" dirty="0">
                    <a:latin typeface="Times New Roman"/>
                    <a:ea typeface="华文细黑"/>
                  </a:rPr>
                  <a:t>==</a:t>
                </a:r>
                <a:r>
                  <a:rPr lang="en-US" altLang="zh-CN" sz="2800" kern="100" dirty="0">
                    <a:latin typeface="Times New Roman"/>
                    <a:ea typeface="华文细黑"/>
                  </a:rPr>
                  <a:t>=8CO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9H</a:t>
                </a:r>
                <a:r>
                  <a:rPr lang="en-US" altLang="zh-CN" sz="2800" kern="100" baseline="-25000" dirty="0">
                    <a:latin typeface="Times New Roman"/>
                    <a:ea typeface="华文细黑"/>
                  </a:rPr>
                  <a:t>2</a:t>
                </a:r>
                <a:r>
                  <a:rPr lang="en-US" altLang="zh-CN" sz="2800" kern="100" dirty="0">
                    <a:latin typeface="Times New Roman"/>
                    <a:ea typeface="华文细黑"/>
                  </a:rPr>
                  <a:t>O(l)</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5 518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mc:Choice>
        <mc:Fallback xmlns="">
          <p:sp>
            <p:nvSpPr>
              <p:cNvPr id="12" name="矩形 11"/>
              <p:cNvSpPr>
                <a:spLocks noRot="1" noChangeAspect="1" noMove="1" noResize="1" noEditPoints="1" noAdjustHandles="1" noChangeArrowheads="1" noChangeShapeType="1" noTextEdit="1"/>
              </p:cNvSpPr>
              <p:nvPr/>
            </p:nvSpPr>
            <p:spPr>
              <a:xfrm>
                <a:off x="242238" y="189434"/>
                <a:ext cx="11524006" cy="6234143"/>
              </a:xfrm>
              <a:prstGeom prst="rect">
                <a:avLst/>
              </a:prstGeom>
              <a:blipFill rotWithShape="1">
                <a:blip r:embed="rId2"/>
                <a:stretch>
                  <a:fillRect l="-1111" r="-1058"/>
                </a:stretch>
              </a:blipFill>
            </p:spPr>
            <p:txBody>
              <a:bodyPr/>
              <a:lstStyle/>
              <a:p>
                <a:r>
                  <a:rPr lang="zh-CN" altLang="en-US">
                    <a:noFill/>
                  </a:rPr>
                  <a:t> </a:t>
                </a:r>
              </a:p>
            </p:txBody>
          </p:sp>
        </mc:Fallback>
      </mc:AlternateContent>
      <p:sp>
        <p:nvSpPr>
          <p:cNvPr id="2" name="矩形 1"/>
          <p:cNvSpPr/>
          <p:nvPr/>
        </p:nvSpPr>
        <p:spPr>
          <a:xfrm>
            <a:off x="3987924" y="1547947"/>
            <a:ext cx="1011815" cy="523220"/>
          </a:xfrm>
          <a:prstGeom prst="rect">
            <a:avLst/>
          </a:prstGeom>
        </p:spPr>
        <p:txBody>
          <a:bodyPr wrap="none">
            <a:spAutoFit/>
          </a:bodyPr>
          <a:lstStyle/>
          <a:p>
            <a:r>
              <a:rPr lang="en-US" altLang="zh-CN" sz="2800" kern="100" dirty="0" smtClean="0">
                <a:solidFill>
                  <a:srgbClr val="0000FF"/>
                </a:solidFill>
                <a:latin typeface="Times New Roman"/>
                <a:ea typeface="华文细黑"/>
              </a:rPr>
              <a:t>1 </a:t>
            </a:r>
            <a:r>
              <a:rPr lang="en-US" altLang="zh-CN" sz="2800" kern="100" dirty="0" err="1" smtClean="0">
                <a:solidFill>
                  <a:srgbClr val="0000FF"/>
                </a:solidFill>
                <a:latin typeface="Times New Roman"/>
                <a:ea typeface="华文细黑"/>
              </a:rPr>
              <a:t>mol</a:t>
            </a:r>
            <a:endParaRPr lang="zh-CN" altLang="en-US" sz="2800" kern="100" dirty="0">
              <a:solidFill>
                <a:srgbClr val="0000FF"/>
              </a:solidFill>
              <a:latin typeface="Times New Roman"/>
              <a:ea typeface="华文细黑"/>
            </a:endParaRPr>
          </a:p>
        </p:txBody>
      </p:sp>
      <p:sp>
        <p:nvSpPr>
          <p:cNvPr id="4" name="矩形 3"/>
          <p:cNvSpPr/>
          <p:nvPr/>
        </p:nvSpPr>
        <p:spPr>
          <a:xfrm>
            <a:off x="1002412" y="3454063"/>
            <a:ext cx="122341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(g)</a:t>
            </a:r>
            <a:endParaRPr lang="zh-CN" altLang="en-US" dirty="0">
              <a:solidFill>
                <a:srgbClr val="0000FF"/>
              </a:solidFill>
            </a:endParaRPr>
          </a:p>
        </p:txBody>
      </p:sp>
      <p:sp>
        <p:nvSpPr>
          <p:cNvPr id="6" name="矩形 5"/>
          <p:cNvSpPr/>
          <p:nvPr/>
        </p:nvSpPr>
        <p:spPr>
          <a:xfrm>
            <a:off x="3286894" y="3454063"/>
            <a:ext cx="1164101"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O(l)</a:t>
            </a:r>
            <a:endParaRPr lang="zh-CN" altLang="en-US" dirty="0">
              <a:solidFill>
                <a:srgbClr val="0000FF"/>
              </a:solidFill>
            </a:endParaRPr>
          </a:p>
        </p:txBody>
      </p:sp>
      <p:sp>
        <p:nvSpPr>
          <p:cNvPr id="8" name="矩形 7"/>
          <p:cNvSpPr/>
          <p:nvPr/>
        </p:nvSpPr>
        <p:spPr>
          <a:xfrm>
            <a:off x="5447134" y="3439205"/>
            <a:ext cx="118494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(g)</a:t>
            </a:r>
            <a:endParaRPr lang="zh-CN" altLang="en-US"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1077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4" grpId="0"/>
      <p:bldP spid="4" grpId="1"/>
      <p:bldP spid="6" grpId="0"/>
      <p:bldP spid="6" grpId="1"/>
      <p:bldP spid="8" grpId="0"/>
      <p:bldP spid="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1259676"/>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30(3)]</a:t>
            </a:r>
            <a:r>
              <a:rPr lang="zh-CN" altLang="zh-CN" sz="2800" kern="100" dirty="0">
                <a:latin typeface="Times New Roman"/>
                <a:ea typeface="华文细黑"/>
                <a:cs typeface="Times New Roman"/>
              </a:rPr>
              <a:t>贮氢合金</a:t>
            </a:r>
            <a:r>
              <a:rPr lang="en-US" altLang="zh-CN" sz="2800" kern="100" dirty="0">
                <a:latin typeface="Times New Roman"/>
                <a:ea typeface="华文细黑"/>
                <a:cs typeface="Courier New"/>
              </a:rPr>
              <a:t>ThNi</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可催化由</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合成</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的反应，温度为</a:t>
            </a:r>
            <a:r>
              <a:rPr lang="en-US" altLang="zh-CN" sz="2800" i="1" kern="100" dirty="0">
                <a:latin typeface="Times New Roman"/>
                <a:ea typeface="华文细黑"/>
                <a:cs typeface="Courier New"/>
              </a:rPr>
              <a:t>T</a:t>
            </a:r>
            <a:r>
              <a:rPr lang="zh-CN" altLang="zh-CN" sz="2800" kern="100" dirty="0">
                <a:latin typeface="Times New Roman"/>
                <a:ea typeface="华文细黑"/>
                <a:cs typeface="Times New Roman"/>
              </a:rPr>
              <a:t>时，该反应的热化学方程式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en-US" altLang="zh-CN" sz="2800" kern="100" dirty="0">
                <a:latin typeface="Times New Roman"/>
                <a:ea typeface="华文细黑"/>
                <a:cs typeface="Courier New"/>
              </a:rPr>
              <a:t>_______</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已知温度为</a:t>
            </a:r>
            <a:r>
              <a:rPr lang="en-US" altLang="zh-CN" sz="2800" i="1" kern="100" dirty="0">
                <a:latin typeface="Times New Roman"/>
                <a:ea typeface="华文细黑"/>
                <a:cs typeface="Courier New"/>
              </a:rPr>
              <a:t>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CO(g)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O(g)</a:t>
            </a:r>
            <a:r>
              <a:rPr lang="en-US" altLang="zh-CN" sz="2800" kern="100" spc="-80" dirty="0">
                <a:latin typeface="Times New Roman"/>
                <a:ea typeface="华文细黑"/>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41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kern="100" dirty="0">
              <a:effectLst/>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矩形 10"/>
          <p:cNvSpPr/>
          <p:nvPr/>
        </p:nvSpPr>
        <p:spPr>
          <a:xfrm>
            <a:off x="262558" y="2431673"/>
            <a:ext cx="115240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CO(g)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(g)</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=CH</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O(g</a:t>
            </a:r>
            <a:r>
              <a:rPr lang="en-US" altLang="zh-CN" sz="2800" kern="10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宋体"/>
                <a:cs typeface="Courier New"/>
              </a:rPr>
              <a:t>	</a:t>
            </a:r>
            <a:r>
              <a:rPr lang="zh-CN" altLang="zh-CN" sz="2800" kern="100" dirty="0" smtClean="0">
                <a:solidFill>
                  <a:schemeClr val="accent6">
                    <a:lumMod val="75000"/>
                  </a:schemeClr>
                </a:solidFill>
                <a:latin typeface="宋体"/>
                <a:cs typeface="Courier New"/>
              </a:rPr>
              <a:t> </a:t>
            </a:r>
            <a:r>
              <a:rPr lang="en-US" altLang="zh-CN" sz="2800" kern="100" dirty="0" smtClean="0">
                <a:solidFill>
                  <a:schemeClr val="accent6">
                    <a:lumMod val="75000"/>
                  </a:schemeClr>
                </a:solidFill>
                <a:latin typeface="Times New Roman"/>
                <a:ea typeface="华文细黑"/>
              </a:rPr>
              <a:t>Δ</a:t>
            </a:r>
            <a:r>
              <a:rPr lang="en-US" altLang="zh-CN" sz="2800" i="1" kern="100" dirty="0" smtClean="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206 </a:t>
            </a:r>
            <a:r>
              <a:rPr lang="en-US" altLang="zh-CN" sz="2800" kern="100" dirty="0" err="1">
                <a:solidFill>
                  <a:schemeClr val="accent6">
                    <a:lumMod val="75000"/>
                  </a:schemeClr>
                </a:solidFill>
                <a:latin typeface="Times New Roman"/>
                <a:ea typeface="华文细黑"/>
              </a:rPr>
              <a:t>kJ·mol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zh-CN" sz="2800" kern="100" dirty="0">
              <a:solidFill>
                <a:schemeClr val="accent6">
                  <a:lumMod val="75000"/>
                </a:schemeClr>
              </a:solidFill>
              <a:effectLst/>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40157" y="6649571"/>
            <a:ext cx="856679"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586776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1" grpId="0"/>
      <p:bldP spid="11"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1189410"/>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27(1)]</a:t>
            </a:r>
            <a:r>
              <a:rPr lang="zh-CN" altLang="zh-CN" sz="2800" kern="100" dirty="0">
                <a:latin typeface="Times New Roman"/>
                <a:ea typeface="华文细黑"/>
                <a:cs typeface="Times New Roman"/>
              </a:rPr>
              <a:t>甲醇既是重要的化工原料，又可作为燃料，利用合成气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在催化剂作用下合成甲醇，发生的主要反应如下：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OH(g)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OH(g)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CO(g)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Δ</a:t>
            </a:r>
            <a:r>
              <a:rPr lang="en-US" altLang="zh-CN" sz="2800" i="1"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3</a:t>
            </a:r>
            <a:endParaRPr lang="zh-CN" altLang="zh-CN" sz="2800" kern="100" dirty="0">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3"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7"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8"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graphicFrame>
        <p:nvGraphicFramePr>
          <p:cNvPr id="2" name="对象 1"/>
          <p:cNvGraphicFramePr>
            <a:graphicFrameLocks noChangeAspect="1"/>
          </p:cNvGraphicFramePr>
          <p:nvPr>
            <p:extLst>
              <p:ext uri="{D42A27DB-BD31-4B8C-83A1-F6EECF244321}">
                <p14:modId xmlns:p14="http://schemas.microsoft.com/office/powerpoint/2010/main" val="404015387"/>
              </p:ext>
            </p:extLst>
          </p:nvPr>
        </p:nvGraphicFramePr>
        <p:xfrm>
          <a:off x="2907804" y="3266728"/>
          <a:ext cx="1219200" cy="839788"/>
        </p:xfrm>
        <a:graphic>
          <a:graphicData uri="http://schemas.openxmlformats.org/presentationml/2006/ole">
            <mc:AlternateContent xmlns:mc="http://schemas.openxmlformats.org/markup-compatibility/2006">
              <mc:Choice xmlns:v="urn:schemas-microsoft-com:vml" Requires="v">
                <p:oleObj spid="_x0000_s223314" name="Document" r:id="rId10" imgW="1219246" imgH="840051" progId="Word.Document.8">
                  <p:embed/>
                </p:oleObj>
              </mc:Choice>
              <mc:Fallback>
                <p:oleObj name="Document" r:id="rId10" imgW="1219246" imgH="840051" progId="Word.Document.8">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7804" y="3266728"/>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93582514"/>
              </p:ext>
            </p:extLst>
          </p:nvPr>
        </p:nvGraphicFramePr>
        <p:xfrm>
          <a:off x="3075806" y="3886150"/>
          <a:ext cx="1219200" cy="839788"/>
        </p:xfrm>
        <a:graphic>
          <a:graphicData uri="http://schemas.openxmlformats.org/presentationml/2006/ole">
            <mc:AlternateContent xmlns:mc="http://schemas.openxmlformats.org/markup-compatibility/2006">
              <mc:Choice xmlns:v="urn:schemas-microsoft-com:vml" Requires="v">
                <p:oleObj spid="_x0000_s223315" name="Document" r:id="rId13" imgW="1219246" imgH="840051" progId="Word.Document.8">
                  <p:embed/>
                </p:oleObj>
              </mc:Choice>
              <mc:Fallback>
                <p:oleObj name="Document" r:id="rId13" imgW="1219246" imgH="840051" progId="Word.Document.8">
                  <p:embed/>
                  <p:pic>
                    <p:nvPicPr>
                      <p:cNvPr id="0"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5806" y="3886150"/>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83241215"/>
              </p:ext>
            </p:extLst>
          </p:nvPr>
        </p:nvGraphicFramePr>
        <p:xfrm>
          <a:off x="2864371" y="4534222"/>
          <a:ext cx="1219200" cy="839788"/>
        </p:xfrm>
        <a:graphic>
          <a:graphicData uri="http://schemas.openxmlformats.org/presentationml/2006/ole">
            <mc:AlternateContent xmlns:mc="http://schemas.openxmlformats.org/markup-compatibility/2006">
              <mc:Choice xmlns:v="urn:schemas-microsoft-com:vml" Requires="v">
                <p:oleObj spid="_x0000_s223316" name="Document" r:id="rId15" imgW="1219246" imgH="840051" progId="Word.Document.8">
                  <p:embed/>
                </p:oleObj>
              </mc:Choice>
              <mc:Fallback>
                <p:oleObj name="Document" r:id="rId15" imgW="1219246" imgH="840051" progId="Word.Document.8">
                  <p:embed/>
                  <p:pic>
                    <p:nvPicPr>
                      <p:cNvPr id="0"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4371" y="4534222"/>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785571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743" y="1108695"/>
            <a:ext cx="11524006" cy="138499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已知反应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中相关的化学键键能数据如下：</a:t>
            </a:r>
            <a:endParaRPr lang="zh-CN" altLang="zh-CN" sz="2800" kern="100" dirty="0">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graphicFrame>
        <p:nvGraphicFramePr>
          <p:cNvPr id="8" name="表格 7"/>
          <p:cNvGraphicFramePr>
            <a:graphicFrameLocks noGrp="1"/>
          </p:cNvGraphicFramePr>
          <p:nvPr>
            <p:extLst>
              <p:ext uri="{D42A27DB-BD31-4B8C-83A1-F6EECF244321}">
                <p14:modId xmlns:p14="http://schemas.microsoft.com/office/powerpoint/2010/main" val="860656901"/>
              </p:ext>
            </p:extLst>
          </p:nvPr>
        </p:nvGraphicFramePr>
        <p:xfrm>
          <a:off x="478582" y="2805718"/>
          <a:ext cx="10768802" cy="1344156"/>
        </p:xfrm>
        <a:graphic>
          <a:graphicData uri="http://schemas.openxmlformats.org/drawingml/2006/table">
            <a:tbl>
              <a:tblPr/>
              <a:tblGrid>
                <a:gridCol w="3007287"/>
                <a:gridCol w="1564684"/>
                <a:gridCol w="1544049"/>
                <a:gridCol w="1544049"/>
                <a:gridCol w="1564684"/>
                <a:gridCol w="1544049"/>
              </a:tblGrid>
              <a:tr h="672078">
                <a:tc>
                  <a:txBody>
                    <a:bodyPr/>
                    <a:lstStyle/>
                    <a:p>
                      <a:pPr algn="ctr">
                        <a:lnSpc>
                          <a:spcPct val="150000"/>
                        </a:lnSpc>
                        <a:spcAft>
                          <a:spcPts val="0"/>
                        </a:spcAft>
                      </a:pPr>
                      <a:r>
                        <a:rPr lang="zh-CN" sz="2800" kern="100">
                          <a:effectLst/>
                          <a:latin typeface="Times New Roman"/>
                          <a:ea typeface="华文细黑"/>
                          <a:cs typeface="Times New Roman"/>
                        </a:rPr>
                        <a:t>化学键</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H—H</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C—O</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en-US" sz="2800" kern="100">
                          <a:effectLst/>
                          <a:latin typeface="宋体"/>
                          <a:ea typeface="华文细黑"/>
                          <a:cs typeface="Times New Roman"/>
                        </a:rPr>
                        <a:t>≡</a:t>
                      </a:r>
                      <a:r>
                        <a:rPr lang="en-US" sz="2800" kern="100">
                          <a:effectLst/>
                          <a:latin typeface="Times New Roman"/>
                          <a:ea typeface="华文细黑"/>
                          <a:cs typeface="Courier New"/>
                        </a:rPr>
                        <a:t>O</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H—O</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C—H</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2078">
                <a:tc>
                  <a:txBody>
                    <a:bodyPr/>
                    <a:lstStyle/>
                    <a:p>
                      <a:pPr algn="ctr">
                        <a:lnSpc>
                          <a:spcPct val="150000"/>
                        </a:lnSpc>
                        <a:spcAft>
                          <a:spcPts val="0"/>
                        </a:spcAft>
                      </a:pPr>
                      <a:r>
                        <a:rPr lang="en-US" sz="2800" i="1" kern="100">
                          <a:effectLst/>
                          <a:latin typeface="Times New Roman"/>
                          <a:ea typeface="华文细黑"/>
                          <a:cs typeface="Courier New"/>
                        </a:rPr>
                        <a:t>E</a:t>
                      </a:r>
                      <a:r>
                        <a:rPr lang="en-US" sz="2800" kern="100">
                          <a:effectLst/>
                          <a:latin typeface="Times New Roman"/>
                          <a:ea typeface="华文细黑"/>
                          <a:cs typeface="Courier New"/>
                        </a:rPr>
                        <a:t>/(kJ·mol</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1</a:t>
                      </a:r>
                      <a:r>
                        <a:rPr lang="en-US" sz="2800" kern="100">
                          <a:effectLst/>
                          <a:latin typeface="Times New Roman"/>
                          <a:ea typeface="华文细黑"/>
                          <a:cs typeface="Courier New"/>
                        </a:rPr>
                        <a:t>)</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436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343</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1 076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465</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413</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1" name="矩形 20"/>
          <p:cNvSpPr/>
          <p:nvPr/>
        </p:nvSpPr>
        <p:spPr>
          <a:xfrm>
            <a:off x="190550" y="4502881"/>
            <a:ext cx="11524006" cy="130317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由此计算</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________</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；已知</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58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________</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978378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90550" y="1125538"/>
            <a:ext cx="1140990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根据键能与反应热的关系可知，</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＝反应物的键能之和－生成物的键能之和＝</a:t>
            </a:r>
            <a:r>
              <a:rPr lang="en-US" altLang="zh-CN" sz="2800" kern="100" dirty="0">
                <a:latin typeface="Times New Roman"/>
                <a:ea typeface="华文细黑"/>
                <a:cs typeface="Courier New"/>
              </a:rPr>
              <a:t>(1 076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436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(413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343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465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99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根据质量守恒定律：由</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可得：</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(g)CO(g)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O(g)</a:t>
            </a:r>
            <a:r>
              <a:rPr lang="zh-CN" altLang="zh-CN" sz="2800" kern="100" dirty="0">
                <a:latin typeface="Times New Roman"/>
                <a:ea typeface="华文细黑"/>
                <a:cs typeface="Times New Roman"/>
              </a:rPr>
              <a:t>，结合盖斯定律可得：</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58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99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41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99</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41</a:t>
            </a:r>
            <a:endParaRPr lang="zh-CN" altLang="zh-CN" sz="2800" kern="100" dirty="0">
              <a:solidFill>
                <a:schemeClr val="accent6">
                  <a:lumMod val="75000"/>
                </a:schemeClr>
              </a:solidFill>
              <a:latin typeface="宋体"/>
              <a:cs typeface="Courier New"/>
            </a:endParaRPr>
          </a:p>
        </p:txBody>
      </p:sp>
      <p:sp>
        <p:nvSpPr>
          <p:cNvPr id="4"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1">
            <a:hlinkClick r:id="rId3"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7"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8"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graphicFrame>
        <p:nvGraphicFramePr>
          <p:cNvPr id="2" name="对象 1"/>
          <p:cNvGraphicFramePr>
            <a:graphicFrameLocks noChangeAspect="1"/>
          </p:cNvGraphicFramePr>
          <p:nvPr>
            <p:extLst>
              <p:ext uri="{D42A27DB-BD31-4B8C-83A1-F6EECF244321}">
                <p14:modId xmlns:p14="http://schemas.microsoft.com/office/powerpoint/2010/main" val="3436971692"/>
              </p:ext>
            </p:extLst>
          </p:nvPr>
        </p:nvGraphicFramePr>
        <p:xfrm>
          <a:off x="8255446" y="3141762"/>
          <a:ext cx="1219200" cy="839788"/>
        </p:xfrm>
        <a:graphic>
          <a:graphicData uri="http://schemas.openxmlformats.org/presentationml/2006/ole">
            <mc:AlternateContent xmlns:mc="http://schemas.openxmlformats.org/markup-compatibility/2006">
              <mc:Choice xmlns:v="urn:schemas-microsoft-com:vml" Requires="v">
                <p:oleObj spid="_x0000_s241694" name="Document" r:id="rId10" imgW="1219246" imgH="840051" progId="Word.Document.8">
                  <p:embed/>
                </p:oleObj>
              </mc:Choice>
              <mc:Fallback>
                <p:oleObj name="Document" r:id="rId10" imgW="1219246" imgH="840051" progId="Word.Document.8">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5446" y="3141762"/>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5031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750"/>
                                        <p:tgtEl>
                                          <p:spTgt spid="3">
                                            <p:txEl>
                                              <p:pRg st="1" end="1"/>
                                            </p:txEl>
                                          </p:spTgt>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linds(horizontal)">
                                      <p:cBhvr>
                                        <p:cTn id="14"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1116013"/>
            <a:ext cx="10748650" cy="5521512"/>
          </a:xfrm>
          <a:prstGeom prst="rect">
            <a:avLst/>
          </a:prstGeom>
        </p:spPr>
        <p:txBody>
          <a:bodyPr>
            <a:spAutoFit/>
          </a:bodyPr>
          <a:lstStyle/>
          <a:p>
            <a:pPr algn="just">
              <a:lnSpc>
                <a:spcPct val="140000"/>
              </a:lnSpc>
              <a:spcAft>
                <a:spcPts val="0"/>
              </a:spcAft>
            </a:pPr>
            <a:r>
              <a:rPr lang="en-US" altLang="zh-CN" sz="2800" kern="100" dirty="0">
                <a:latin typeface="Times New Roman"/>
                <a:ea typeface="华文细黑"/>
              </a:rPr>
              <a:t>(8)</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Times New Roman"/>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28(3)]</a:t>
            </a:r>
            <a:r>
              <a:rPr lang="zh-CN" altLang="zh-CN" sz="2800" kern="100" dirty="0">
                <a:latin typeface="Times New Roman"/>
                <a:ea typeface="华文细黑"/>
                <a:cs typeface="Times New Roman"/>
              </a:rPr>
              <a:t>已知反应</a:t>
            </a:r>
            <a:r>
              <a:rPr lang="en-US" altLang="zh-CN" sz="2800" kern="100" dirty="0">
                <a:latin typeface="Times New Roman"/>
                <a:ea typeface="华文细黑"/>
              </a:rPr>
              <a:t>2HI(g)</a:t>
            </a:r>
            <a:r>
              <a:rPr lang="en-US" altLang="zh-CN" sz="2800" kern="100" spc="-80" dirty="0">
                <a:latin typeface="Times New Roman"/>
                <a:ea typeface="华文细黑"/>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I</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的</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kern="100" dirty="0" smtClean="0">
                <a:latin typeface="Times New Roman"/>
                <a:ea typeface="华文细黑"/>
                <a:cs typeface="Times New Roman"/>
              </a:rPr>
              <a:t>＋</a:t>
            </a:r>
            <a:r>
              <a:rPr lang="en-US" altLang="zh-CN" sz="2800" kern="100" dirty="0">
                <a:latin typeface="Times New Roman"/>
                <a:ea typeface="华文细黑"/>
              </a:rPr>
              <a:t>11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I</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分子中化学键断裂时分别需要吸收</a:t>
            </a:r>
            <a:r>
              <a:rPr lang="en-US" altLang="zh-CN" sz="2800" kern="100" dirty="0">
                <a:latin typeface="Times New Roman"/>
                <a:ea typeface="华文细黑"/>
              </a:rPr>
              <a:t>436 kJ</a:t>
            </a:r>
            <a:r>
              <a:rPr lang="zh-CN" altLang="zh-CN" sz="2800" kern="100" dirty="0">
                <a:latin typeface="Times New Roman"/>
                <a:ea typeface="华文细黑"/>
                <a:cs typeface="Times New Roman"/>
              </a:rPr>
              <a:t>、</a:t>
            </a:r>
            <a:r>
              <a:rPr lang="en-US" altLang="zh-CN" sz="2800" kern="100" dirty="0">
                <a:latin typeface="Times New Roman"/>
                <a:ea typeface="华文细黑"/>
              </a:rPr>
              <a:t>151 kJ</a:t>
            </a:r>
            <a:r>
              <a:rPr lang="zh-CN" altLang="zh-CN" sz="2800" kern="100" dirty="0">
                <a:latin typeface="Times New Roman"/>
                <a:ea typeface="华文细黑"/>
                <a:cs typeface="Times New Roman"/>
              </a:rPr>
              <a:t>的能量，则</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HI(g)</a:t>
            </a:r>
            <a:r>
              <a:rPr lang="zh-CN" altLang="zh-CN" sz="2800" kern="100" dirty="0">
                <a:latin typeface="Times New Roman"/>
                <a:ea typeface="华文细黑"/>
                <a:cs typeface="Times New Roman"/>
              </a:rPr>
              <a:t>分子中化学键断裂时需吸收的能量为</a:t>
            </a:r>
            <a:r>
              <a:rPr lang="en-US" altLang="zh-CN" sz="2800" kern="100" dirty="0" smtClean="0">
                <a:latin typeface="Times New Roman"/>
                <a:ea typeface="华文细黑"/>
              </a:rPr>
              <a:t>_______</a:t>
            </a:r>
            <a:r>
              <a:rPr lang="en-US" altLang="zh-CN" sz="2800" kern="100" dirty="0">
                <a:latin typeface="Times New Roman"/>
                <a:ea typeface="华文细黑"/>
              </a:rPr>
              <a:t>kJ</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形成</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和</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I</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共放出</a:t>
            </a:r>
            <a:r>
              <a:rPr lang="en-US" altLang="zh-CN" sz="2800" kern="100" dirty="0">
                <a:latin typeface="Times New Roman"/>
                <a:ea typeface="华文细黑"/>
              </a:rPr>
              <a:t>436 kJ</a:t>
            </a:r>
            <a:r>
              <a:rPr lang="zh-CN" altLang="zh-CN" sz="2800" kern="100" dirty="0">
                <a:latin typeface="Times New Roman"/>
                <a:ea typeface="华文细黑"/>
                <a:cs typeface="Times New Roman"/>
              </a:rPr>
              <a:t>＋</a:t>
            </a:r>
            <a:r>
              <a:rPr lang="en-US" altLang="zh-CN" sz="2800" kern="100" dirty="0">
                <a:latin typeface="Times New Roman"/>
                <a:ea typeface="华文细黑"/>
              </a:rPr>
              <a:t>151 kJ</a:t>
            </a:r>
            <a:r>
              <a:rPr lang="zh-CN" altLang="zh-CN" sz="2800" kern="100" dirty="0">
                <a:latin typeface="Times New Roman"/>
                <a:ea typeface="华文细黑"/>
                <a:cs typeface="Times New Roman"/>
              </a:rPr>
              <a:t>＝</a:t>
            </a:r>
            <a:r>
              <a:rPr lang="en-US" altLang="zh-CN" sz="2800" kern="100" dirty="0">
                <a:latin typeface="Times New Roman"/>
                <a:ea typeface="华文细黑"/>
              </a:rPr>
              <a:t>587 kJ</a:t>
            </a:r>
            <a:r>
              <a:rPr lang="zh-CN" altLang="zh-CN" sz="2800" kern="100" dirty="0">
                <a:latin typeface="Times New Roman"/>
                <a:ea typeface="华文细黑"/>
                <a:cs typeface="Times New Roman"/>
              </a:rPr>
              <a:t>能量，设断裂</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HI(g)</a:t>
            </a:r>
            <a:r>
              <a:rPr lang="zh-CN" altLang="zh-CN" sz="2800" kern="100" dirty="0">
                <a:latin typeface="Times New Roman"/>
                <a:ea typeface="华文细黑"/>
                <a:cs typeface="Times New Roman"/>
              </a:rPr>
              <a:t>中化学键吸收</a:t>
            </a:r>
            <a:r>
              <a:rPr lang="en-US" altLang="zh-CN" sz="2800" kern="100" dirty="0">
                <a:latin typeface="Times New Roman"/>
                <a:ea typeface="华文细黑"/>
              </a:rPr>
              <a:t>2</a:t>
            </a:r>
            <a:r>
              <a:rPr lang="en-US" altLang="zh-CN" sz="2800" i="1" kern="100" dirty="0">
                <a:latin typeface="Times New Roman"/>
                <a:ea typeface="华文细黑"/>
              </a:rPr>
              <a:t>a</a:t>
            </a:r>
            <a:r>
              <a:rPr lang="en-US" altLang="zh-CN" sz="2800" kern="100" dirty="0">
                <a:latin typeface="Times New Roman"/>
                <a:ea typeface="华文细黑"/>
              </a:rPr>
              <a:t> kJ</a:t>
            </a:r>
            <a:r>
              <a:rPr lang="zh-CN" altLang="zh-CN" sz="2800" kern="100" dirty="0">
                <a:latin typeface="Times New Roman"/>
                <a:ea typeface="华文细黑"/>
                <a:cs typeface="Times New Roman"/>
              </a:rPr>
              <a:t>能量，则有：</a:t>
            </a:r>
            <a:r>
              <a:rPr lang="en-US" altLang="zh-CN" sz="2800" kern="100" dirty="0">
                <a:latin typeface="Times New Roman"/>
                <a:ea typeface="华文细黑"/>
              </a:rPr>
              <a:t>2</a:t>
            </a:r>
            <a:r>
              <a:rPr lang="en-US" altLang="zh-CN" sz="2800" i="1" kern="100" dirty="0">
                <a:latin typeface="Times New Roman"/>
                <a:ea typeface="华文细黑"/>
              </a:rPr>
              <a:t>a</a:t>
            </a:r>
            <a:r>
              <a:rPr lang="en-US" altLang="zh-CN" sz="2800" kern="100" dirty="0">
                <a:latin typeface="Times New Roman"/>
                <a:ea typeface="华文细黑"/>
              </a:rPr>
              <a:t> kJ</a:t>
            </a:r>
            <a:r>
              <a:rPr lang="zh-CN" altLang="zh-CN" sz="2800" kern="100" dirty="0">
                <a:latin typeface="Times New Roman"/>
                <a:ea typeface="华文细黑"/>
                <a:cs typeface="Times New Roman"/>
              </a:rPr>
              <a:t>－</a:t>
            </a:r>
            <a:r>
              <a:rPr lang="en-US" altLang="zh-CN" sz="2800" kern="100" dirty="0">
                <a:latin typeface="Times New Roman"/>
                <a:ea typeface="华文细黑"/>
              </a:rPr>
              <a:t>587 kJ</a:t>
            </a:r>
            <a:r>
              <a:rPr lang="zh-CN" altLang="zh-CN" sz="2800" kern="100" dirty="0">
                <a:latin typeface="Times New Roman"/>
                <a:ea typeface="华文细黑"/>
                <a:cs typeface="Times New Roman"/>
              </a:rPr>
              <a:t>＝</a:t>
            </a:r>
            <a:r>
              <a:rPr lang="en-US" altLang="zh-CN" sz="2800" kern="100" dirty="0">
                <a:latin typeface="Times New Roman"/>
                <a:ea typeface="华文细黑"/>
              </a:rPr>
              <a:t>11 kJ</a:t>
            </a:r>
            <a:r>
              <a:rPr lang="zh-CN" altLang="zh-CN" sz="2800" kern="100" dirty="0">
                <a:latin typeface="Times New Roman"/>
                <a:ea typeface="华文细黑"/>
                <a:cs typeface="Times New Roman"/>
              </a:rPr>
              <a:t>，得</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299</a:t>
            </a:r>
            <a:r>
              <a:rPr lang="zh-CN" altLang="zh-CN" sz="2800" kern="100" dirty="0">
                <a:latin typeface="Times New Roman"/>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另解：</a:t>
            </a:r>
            <a:r>
              <a:rPr lang="en-US" altLang="zh-CN" sz="2800" kern="100" dirty="0">
                <a:latin typeface="Times New Roman"/>
                <a:ea typeface="华文细黑"/>
              </a:rPr>
              <a:t>Δ</a:t>
            </a:r>
            <a:r>
              <a:rPr lang="en-US" altLang="zh-CN" sz="2800" i="1" kern="100" dirty="0">
                <a:latin typeface="IPAPANNEW"/>
                <a:ea typeface="华文细黑"/>
                <a:cs typeface="Times New Roman"/>
              </a:rPr>
              <a:t>H</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(H—I)</a:t>
            </a:r>
            <a:r>
              <a:rPr lang="zh-CN" altLang="zh-CN" sz="2800" kern="100" dirty="0">
                <a:latin typeface="IPAPANNEW"/>
                <a:ea typeface="华文细黑"/>
                <a:cs typeface="Times New Roman"/>
              </a:rPr>
              <a:t>－</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(H—H)</a:t>
            </a:r>
            <a:r>
              <a:rPr lang="zh-CN" altLang="zh-CN" sz="2800" kern="100" dirty="0">
                <a:latin typeface="IPAPANNEW"/>
                <a:ea typeface="华文细黑"/>
                <a:cs typeface="Times New Roman"/>
              </a:rPr>
              <a:t>－</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(I—I)</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(H—I)</a:t>
            </a:r>
            <a:r>
              <a:rPr lang="zh-CN" altLang="zh-CN" sz="2800" kern="100" dirty="0">
                <a:latin typeface="IPAPANNEW"/>
                <a:ea typeface="华文细黑"/>
                <a:cs typeface="Times New Roman"/>
              </a:rPr>
              <a:t>＝</a:t>
            </a:r>
            <a:r>
              <a:rPr lang="en-US" altLang="zh-CN" sz="2800" kern="100" dirty="0">
                <a:latin typeface="Times New Roman"/>
                <a:ea typeface="华文细黑"/>
              </a:rPr>
              <a:t>Δ</a:t>
            </a:r>
            <a:r>
              <a:rPr lang="en-US" altLang="zh-CN" sz="2800" i="1" kern="100" dirty="0">
                <a:latin typeface="IPAPANNEW"/>
                <a:ea typeface="华文细黑"/>
                <a:cs typeface="Times New Roman"/>
              </a:rPr>
              <a:t>H</a:t>
            </a:r>
            <a:r>
              <a:rPr lang="zh-CN" altLang="zh-CN" sz="2800" kern="100" dirty="0">
                <a:latin typeface="IPAPANNEW"/>
                <a:ea typeface="华文细黑"/>
                <a:cs typeface="Times New Roman"/>
              </a:rPr>
              <a:t>＋</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(H—H)</a:t>
            </a:r>
            <a:r>
              <a:rPr lang="zh-CN" altLang="zh-CN" sz="2800" kern="100" dirty="0">
                <a:latin typeface="IPAPANNEW"/>
                <a:ea typeface="华文细黑"/>
                <a:cs typeface="Times New Roman"/>
              </a:rPr>
              <a:t>＋</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(I—I)</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11 </a:t>
            </a:r>
            <a:r>
              <a:rPr lang="en-US" altLang="zh-CN" sz="2800" kern="100" dirty="0" err="1">
                <a:latin typeface="IPAPANNEW"/>
                <a:ea typeface="华文细黑"/>
                <a:cs typeface="Times New Roman"/>
              </a:rPr>
              <a:t>kJ·mol</a:t>
            </a:r>
            <a:r>
              <a:rPr lang="zh-CN" altLang="zh-CN" sz="2800" kern="100" baseline="30000" dirty="0">
                <a:latin typeface="IPAPANNEW"/>
                <a:ea typeface="华文细黑"/>
                <a:cs typeface="Times New Roman"/>
              </a:rPr>
              <a:t>－</a:t>
            </a:r>
            <a:r>
              <a:rPr lang="en-US" altLang="zh-CN" sz="2800" kern="100" baseline="30000" dirty="0">
                <a:latin typeface="IPAPANNEW"/>
                <a:ea typeface="华文细黑"/>
                <a:cs typeface="Times New Roman"/>
              </a:rPr>
              <a:t>1</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436 </a:t>
            </a:r>
            <a:r>
              <a:rPr lang="en-US" altLang="zh-CN" sz="2800" kern="100" dirty="0" err="1">
                <a:latin typeface="IPAPANNEW"/>
                <a:ea typeface="华文细黑"/>
                <a:cs typeface="Times New Roman"/>
              </a:rPr>
              <a:t>kJ·mol</a:t>
            </a:r>
            <a:r>
              <a:rPr lang="zh-CN" altLang="zh-CN" sz="2800" kern="100" baseline="30000" dirty="0">
                <a:latin typeface="IPAPANNEW"/>
                <a:ea typeface="华文细黑"/>
                <a:cs typeface="Times New Roman"/>
              </a:rPr>
              <a:t>－</a:t>
            </a:r>
            <a:r>
              <a:rPr lang="en-US" altLang="zh-CN" sz="2800" kern="100" baseline="30000" dirty="0">
                <a:latin typeface="IPAPANNEW"/>
                <a:ea typeface="华文细黑"/>
                <a:cs typeface="Times New Roman"/>
              </a:rPr>
              <a:t>1</a:t>
            </a:r>
            <a:r>
              <a:rPr lang="zh-CN" altLang="zh-CN" sz="2800" kern="100" dirty="0" smtClean="0">
                <a:latin typeface="IPAPANNEW"/>
                <a:ea typeface="华文细黑"/>
                <a:cs typeface="Times New Roman"/>
              </a:rPr>
              <a:t>＋</a:t>
            </a:r>
            <a:endParaRPr lang="en-US" altLang="zh-CN" sz="2800" kern="100" dirty="0" smtClean="0">
              <a:latin typeface="IPAPANNEW"/>
              <a:ea typeface="华文细黑"/>
              <a:cs typeface="Times New Roman"/>
            </a:endParaRPr>
          </a:p>
          <a:p>
            <a:pPr algn="just">
              <a:lnSpc>
                <a:spcPct val="140000"/>
              </a:lnSpc>
              <a:spcAft>
                <a:spcPts val="0"/>
              </a:spcAft>
            </a:pPr>
            <a:r>
              <a:rPr lang="en-US" altLang="zh-CN" sz="2800" kern="100" dirty="0" smtClean="0">
                <a:latin typeface="IPAPANNEW"/>
                <a:ea typeface="华文细黑"/>
                <a:cs typeface="Times New Roman"/>
              </a:rPr>
              <a:t>151 </a:t>
            </a:r>
            <a:r>
              <a:rPr lang="en-US" altLang="zh-CN" sz="2800" kern="100" dirty="0" err="1">
                <a:latin typeface="IPAPANNEW"/>
                <a:ea typeface="华文细黑"/>
                <a:cs typeface="Times New Roman"/>
              </a:rPr>
              <a:t>kJ·mol</a:t>
            </a:r>
            <a:r>
              <a:rPr lang="zh-CN" altLang="zh-CN" sz="2800" kern="100" baseline="30000" dirty="0">
                <a:latin typeface="IPAPANNEW"/>
                <a:ea typeface="华文细黑"/>
                <a:cs typeface="Times New Roman"/>
              </a:rPr>
              <a:t>－</a:t>
            </a:r>
            <a:r>
              <a:rPr lang="en-US" altLang="zh-CN" sz="2800" kern="100" baseline="30000" dirty="0">
                <a:latin typeface="IPAPANNEW"/>
                <a:ea typeface="华文细黑"/>
                <a:cs typeface="Times New Roman"/>
              </a:rPr>
              <a:t>1</a:t>
            </a:r>
            <a:r>
              <a:rPr lang="zh-CN" altLang="zh-CN" sz="2800" kern="100" dirty="0" smtClean="0">
                <a:latin typeface="IPAPANNEW"/>
                <a:ea typeface="华文细黑"/>
                <a:cs typeface="Times New Roman"/>
              </a:rPr>
              <a:t>＝</a:t>
            </a:r>
            <a:r>
              <a:rPr lang="en-US" altLang="zh-CN" sz="2800" kern="100" dirty="0" smtClean="0">
                <a:latin typeface="IPAPANNEW"/>
                <a:ea typeface="华文细黑"/>
                <a:cs typeface="Times New Roman"/>
              </a:rPr>
              <a:t>598 </a:t>
            </a:r>
            <a:r>
              <a:rPr lang="en-US" altLang="zh-CN" sz="2800" kern="100" dirty="0" err="1">
                <a:latin typeface="IPAPANNEW"/>
                <a:ea typeface="华文细黑"/>
                <a:cs typeface="Times New Roman"/>
              </a:rPr>
              <a:t>kJ·mol</a:t>
            </a:r>
            <a:r>
              <a:rPr lang="zh-CN" altLang="zh-CN" sz="2800" kern="100" baseline="30000" dirty="0">
                <a:latin typeface="IPAPANNEW"/>
                <a:ea typeface="华文细黑"/>
                <a:cs typeface="Times New Roman"/>
              </a:rPr>
              <a:t>－</a:t>
            </a:r>
            <a:r>
              <a:rPr lang="en-US" altLang="zh-CN" sz="2800" kern="100" baseline="30000" dirty="0">
                <a:latin typeface="IPAPANNEW"/>
                <a:ea typeface="华文细黑"/>
                <a:cs typeface="Times New Roman"/>
              </a:rPr>
              <a:t>1</a:t>
            </a:r>
            <a:r>
              <a:rPr lang="zh-CN" altLang="zh-CN" sz="2800" kern="100" dirty="0">
                <a:latin typeface="IPAPANNEW"/>
                <a:ea typeface="华文细黑"/>
                <a:cs typeface="Times New Roman"/>
              </a:rPr>
              <a:t>，则</a:t>
            </a:r>
            <a:r>
              <a:rPr lang="en-US" altLang="zh-CN" sz="2800" i="1" kern="100" dirty="0">
                <a:latin typeface="IPAPANNEW"/>
                <a:ea typeface="华文细黑"/>
                <a:cs typeface="Times New Roman"/>
              </a:rPr>
              <a:t>E</a:t>
            </a:r>
            <a:r>
              <a:rPr lang="en-US" altLang="zh-CN" sz="2800" kern="100" dirty="0">
                <a:latin typeface="IPAPANNEW"/>
                <a:ea typeface="华文细黑"/>
                <a:cs typeface="Times New Roman"/>
              </a:rPr>
              <a:t>(H—I)</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299 </a:t>
            </a:r>
            <a:r>
              <a:rPr lang="en-US" altLang="zh-CN" sz="2800" kern="100" dirty="0" err="1">
                <a:latin typeface="IPAPANNEW"/>
                <a:ea typeface="华文细黑"/>
                <a:cs typeface="Times New Roman"/>
              </a:rPr>
              <a:t>kJ·mol</a:t>
            </a:r>
            <a:r>
              <a:rPr lang="zh-CN" altLang="zh-CN" sz="2800" kern="100" baseline="30000" dirty="0">
                <a:latin typeface="IPAPANNEW"/>
                <a:ea typeface="华文细黑"/>
                <a:cs typeface="Times New Roman"/>
              </a:rPr>
              <a:t>－</a:t>
            </a:r>
            <a:r>
              <a:rPr lang="en-US" altLang="zh-CN" sz="2800" kern="100" baseline="30000" dirty="0">
                <a:latin typeface="IPAPANNEW"/>
                <a:ea typeface="华文细黑"/>
                <a:cs typeface="Times New Roman"/>
              </a:rPr>
              <a:t>1</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15" name="Rectangle 21">
            <a:hlinkClick r:id="rId2" action="ppaction://hlinksldjump"/>
          </p:cNvPr>
          <p:cNvSpPr>
            <a:spLocks noChangeArrowheads="1"/>
          </p:cNvSpPr>
          <p:nvPr/>
        </p:nvSpPr>
        <p:spPr bwMode="auto">
          <a:xfrm>
            <a:off x="9125166" y="261639"/>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27344" y="261639"/>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05380" y="261639"/>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559274" y="261639"/>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061034" y="261639"/>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1538652" y="261639"/>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 name="矩形 4"/>
          <p:cNvSpPr/>
          <p:nvPr/>
        </p:nvSpPr>
        <p:spPr>
          <a:xfrm>
            <a:off x="2566814" y="2936558"/>
            <a:ext cx="723275"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299</a:t>
            </a:r>
            <a:endParaRPr lang="zh-CN" altLang="en-US" sz="2800" kern="100" dirty="0">
              <a:solidFill>
                <a:schemeClr val="accent6">
                  <a:lumMod val="75000"/>
                </a:schemeClr>
              </a:solidFill>
              <a:latin typeface="Times New Roman"/>
              <a:cs typeface="Times New Roman"/>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a:hlinkClick r:id="rId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5" name="圆角矩形 24"/>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771890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2" end="2"/>
                                            </p:txEl>
                                          </p:spTgt>
                                        </p:tgtEl>
                                      </p:cBhvr>
                                    </p:animEffect>
                                    <p:set>
                                      <p:cBhvr>
                                        <p:cTn id="20" dur="1" fill="hold">
                                          <p:stCondLst>
                                            <p:cond delay="499"/>
                                          </p:stCondLst>
                                        </p:cTn>
                                        <p:tgtEl>
                                          <p:spTgt spid="3">
                                            <p:txEl>
                                              <p:pRg st="2" end="2"/>
                                            </p:txEl>
                                          </p:spTgt>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3" grpId="0" uiExpand="1" build="allAtOnce"/>
      <p:bldP spid="5" grpId="0"/>
      <p:bldP spid="5"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545081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3"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4"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5"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6"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7"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8"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9"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10"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1"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2"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3"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4"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5"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6"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62558" y="1119143"/>
            <a:ext cx="113444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1</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利用含碳化合物合成燃料是解决能源危机的重要方法，已知</a:t>
            </a:r>
            <a:r>
              <a:rPr lang="en-US" altLang="zh-CN" sz="2800" kern="100" dirty="0">
                <a:latin typeface="Times New Roman"/>
                <a:ea typeface="华文细黑"/>
              </a:rPr>
              <a:t>CO(g)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rPr>
              <a:t></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OH(g)</a:t>
            </a:r>
            <a:r>
              <a:rPr lang="zh-CN" altLang="zh-CN" sz="2800" kern="100" dirty="0">
                <a:latin typeface="Times New Roman"/>
                <a:ea typeface="华文细黑"/>
                <a:cs typeface="Times New Roman"/>
              </a:rPr>
              <a:t>反应过程中的能量变化情况如图所示，曲线</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和曲线</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分别表示不使用催化剂和使用催化剂的两种情况。下列判断正确的是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该反应的</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91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加入催化剂，该反应的</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变小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反应物的总能量大于生成物的总能量</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如果该反应生成液态</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OH</a:t>
            </a:r>
            <a:r>
              <a:rPr lang="zh-CN" altLang="zh-CN" sz="2800" kern="100" dirty="0">
                <a:latin typeface="Times New Roman"/>
                <a:ea typeface="华文细黑"/>
                <a:cs typeface="Times New Roman"/>
              </a:rPr>
              <a:t>，则</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增大</a:t>
            </a:r>
            <a:endParaRPr lang="zh-CN" altLang="zh-CN" sz="2800" kern="100" dirty="0">
              <a:effectLst/>
              <a:latin typeface="宋体"/>
              <a:cs typeface="Courier New"/>
            </a:endParaRPr>
          </a:p>
        </p:txBody>
      </p:sp>
      <p:pic>
        <p:nvPicPr>
          <p:cNvPr id="245762" name="Picture 2" descr="HX31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31527" y="3793385"/>
            <a:ext cx="3070870" cy="236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824375774"/>
              </p:ext>
            </p:extLst>
          </p:nvPr>
        </p:nvGraphicFramePr>
        <p:xfrm>
          <a:off x="1371253" y="1874193"/>
          <a:ext cx="1219200" cy="839788"/>
        </p:xfrm>
        <a:graphic>
          <a:graphicData uri="http://schemas.openxmlformats.org/presentationml/2006/ole">
            <mc:AlternateContent xmlns:mc="http://schemas.openxmlformats.org/markup-compatibility/2006">
              <mc:Choice xmlns:v="urn:schemas-microsoft-com:vml" Requires="v">
                <p:oleObj spid="_x0000_s245792" name="Document" r:id="rId19" imgW="1219246" imgH="840051" progId="Word.Document.8">
                  <p:embed/>
                </p:oleObj>
              </mc:Choice>
              <mc:Fallback>
                <p:oleObj name="Document" r:id="rId19" imgW="1219246" imgH="840051" progId="Word.Document.8">
                  <p:embed/>
                  <p:pic>
                    <p:nvPicPr>
                      <p:cNvPr id="0" name="对象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1253" y="1874193"/>
                        <a:ext cx="12192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62558" y="1404853"/>
            <a:ext cx="11344407" cy="4401205"/>
          </a:xfrm>
          <a:prstGeom prst="rect">
            <a:avLst/>
          </a:prstGeom>
        </p:spPr>
        <p:txBody>
          <a:bodyPr>
            <a:spAutoFit/>
          </a:bodyPr>
          <a:lstStyle/>
          <a:p>
            <a:pPr algn="just">
              <a:lnSpc>
                <a:spcPct val="20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根据图示，该反应反应物的总能量大于生成物的总能量，是放热反应，故选项</a:t>
            </a:r>
            <a:r>
              <a:rPr lang="en-US" altLang="zh-CN" sz="2800" kern="100" dirty="0">
                <a:latin typeface="Times New Roman"/>
                <a:ea typeface="华文细黑"/>
              </a:rPr>
              <a:t>A</a:t>
            </a:r>
            <a:r>
              <a:rPr lang="zh-CN" altLang="zh-CN" sz="2800" kern="100" dirty="0">
                <a:latin typeface="Times New Roman"/>
                <a:ea typeface="华文细黑"/>
                <a:cs typeface="Times New Roman"/>
              </a:rPr>
              <a:t>错误，选项</a:t>
            </a:r>
            <a:r>
              <a:rPr lang="en-US" altLang="zh-CN" sz="2800" kern="100" dirty="0">
                <a:latin typeface="Times New Roman"/>
                <a:ea typeface="华文细黑"/>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zh-CN" altLang="zh-CN" sz="2800" kern="100" dirty="0" smtClean="0">
                <a:latin typeface="Times New Roman"/>
                <a:ea typeface="华文细黑"/>
                <a:cs typeface="Times New Roman"/>
              </a:rPr>
              <a:t>加入</a:t>
            </a:r>
            <a:r>
              <a:rPr lang="zh-CN" altLang="zh-CN" sz="2800" kern="100" dirty="0">
                <a:latin typeface="Times New Roman"/>
                <a:ea typeface="华文细黑"/>
                <a:cs typeface="Times New Roman"/>
              </a:rPr>
              <a:t>催化剂只能降低反应所需要的活化能，而对</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无影响，选项</a:t>
            </a:r>
            <a:r>
              <a:rPr lang="en-US" altLang="zh-CN" sz="2800" kern="100" dirty="0">
                <a:latin typeface="Times New Roman"/>
                <a:ea typeface="华文细黑"/>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液态</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OH</a:t>
            </a:r>
            <a:r>
              <a:rPr lang="zh-CN" altLang="zh-CN" sz="2800" kern="100" dirty="0">
                <a:latin typeface="Times New Roman"/>
                <a:ea typeface="华文细黑"/>
                <a:cs typeface="Times New Roman"/>
              </a:rPr>
              <a:t>时，释放出的能量更多，</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更小，选项</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val="14381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2" name="矩形 21"/>
          <p:cNvSpPr/>
          <p:nvPr/>
        </p:nvSpPr>
        <p:spPr>
          <a:xfrm>
            <a:off x="262558" y="1269554"/>
            <a:ext cx="11344407" cy="4616648"/>
          </a:xfrm>
          <a:prstGeom prst="rect">
            <a:avLst/>
          </a:prstGeom>
        </p:spPr>
        <p:txBody>
          <a:bodyPr>
            <a:spAutoFit/>
          </a:bodyPr>
          <a:lstStyle/>
          <a:p>
            <a:pPr algn="just">
              <a:lnSpc>
                <a:spcPct val="175000"/>
              </a:lnSpc>
              <a:spcAft>
                <a:spcPts val="0"/>
              </a:spcAft>
              <a:tabLst>
                <a:tab pos="1890395" algn="l"/>
              </a:tabLst>
            </a:pPr>
            <a:r>
              <a:rPr lang="en-US" altLang="zh-CN" sz="2800" kern="100" dirty="0">
                <a:latin typeface="Times New Roman"/>
                <a:ea typeface="华文细黑"/>
              </a:rPr>
              <a:t>2</a:t>
            </a:r>
            <a:r>
              <a:rPr lang="en-US" altLang="zh-CN" sz="2800" kern="100" dirty="0">
                <a:solidFill>
                  <a:srgbClr val="000000"/>
                </a:solidFill>
                <a:latin typeface="Times New Roman"/>
              </a:rPr>
              <a:t>.</a:t>
            </a:r>
            <a:r>
              <a:rPr lang="zh-CN" altLang="zh-CN" sz="2800" kern="100" dirty="0">
                <a:latin typeface="Times New Roman"/>
                <a:ea typeface="华文细黑"/>
                <a:cs typeface="Times New Roman"/>
              </a:rPr>
              <a:t>某反应由两步反应</a:t>
            </a:r>
            <a:r>
              <a:rPr lang="en-US" altLang="zh-CN" sz="2800"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B</a:t>
            </a:r>
            <a:r>
              <a:rPr lang="en-US" altLang="zh-CN" sz="2800" kern="100" dirty="0">
                <a:latin typeface="宋体"/>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构成，它的反应能量曲线如图所示</a:t>
            </a:r>
            <a:r>
              <a:rPr lang="en-US" altLang="zh-CN" sz="2800" kern="100" dirty="0">
                <a:latin typeface="Times New Roman"/>
                <a:ea typeface="华文细黑"/>
              </a:rPr>
              <a:t>(</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表示活化能</a:t>
            </a:r>
            <a:r>
              <a:rPr lang="en-US" altLang="zh-CN" sz="2800" kern="100" dirty="0">
                <a:latin typeface="Times New Roman"/>
                <a:ea typeface="华文细黑"/>
              </a:rPr>
              <a:t>)</a:t>
            </a:r>
            <a:r>
              <a:rPr lang="zh-CN" altLang="zh-CN" sz="2800" kern="100" dirty="0">
                <a:latin typeface="Times New Roman"/>
                <a:ea typeface="华文细黑"/>
                <a:cs typeface="Times New Roman"/>
              </a:rPr>
              <a:t>。下列有关叙述正确的是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75000"/>
              </a:lnSpc>
              <a:spcAft>
                <a:spcPts val="0"/>
              </a:spcAft>
            </a:pPr>
            <a:r>
              <a:rPr lang="en-US" altLang="zh-CN" sz="2800" kern="100" dirty="0">
                <a:latin typeface="Times New Roman"/>
                <a:ea typeface="华文细黑"/>
                <a:cs typeface="Courier New"/>
              </a:rPr>
              <a:t>A</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两步反应均为吸热反应</a:t>
            </a:r>
            <a:endParaRPr lang="zh-CN" altLang="zh-CN" sz="2800" kern="100" dirty="0">
              <a:latin typeface="宋体"/>
              <a:cs typeface="Courier New"/>
            </a:endParaRPr>
          </a:p>
          <a:p>
            <a:pPr algn="just">
              <a:lnSpc>
                <a:spcPct val="175000"/>
              </a:lnSpc>
              <a:spcAft>
                <a:spcPts val="0"/>
              </a:spcAft>
            </a:pPr>
            <a:r>
              <a:rPr lang="en-US" altLang="zh-CN" sz="2800" kern="100" dirty="0">
                <a:latin typeface="Times New Roman"/>
                <a:ea typeface="华文细黑"/>
                <a:cs typeface="Courier New"/>
              </a:rPr>
              <a:t>B</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加入催化剂会改变反应的焓变</a:t>
            </a:r>
            <a:endParaRPr lang="zh-CN" altLang="zh-CN" sz="2800" kern="100" dirty="0">
              <a:latin typeface="宋体"/>
              <a:cs typeface="Courier New"/>
            </a:endParaRPr>
          </a:p>
          <a:p>
            <a:pPr algn="just">
              <a:lnSpc>
                <a:spcPct val="175000"/>
              </a:lnSpc>
              <a:spcAft>
                <a:spcPts val="0"/>
              </a:spcAft>
            </a:pPr>
            <a:r>
              <a:rPr lang="en-US" altLang="zh-CN" sz="2800" kern="100" dirty="0">
                <a:latin typeface="Times New Roman"/>
                <a:ea typeface="华文细黑"/>
                <a:cs typeface="Courier New"/>
              </a:rPr>
              <a:t>C</a:t>
            </a:r>
            <a:r>
              <a:rPr lang="en-US" altLang="zh-CN" sz="2800" kern="100" dirty="0">
                <a:solidFill>
                  <a:srgbClr val="000000"/>
                </a:solidFill>
                <a:latin typeface="Times New Roman"/>
                <a:cs typeface="Courier New"/>
              </a:rPr>
              <a:t>.</a:t>
            </a:r>
            <a:r>
              <a:rPr lang="zh-CN" altLang="zh-CN" sz="2800" kern="100" dirty="0">
                <a:latin typeface="Times New Roman"/>
                <a:ea typeface="华文细黑"/>
                <a:cs typeface="Times New Roman"/>
              </a:rPr>
              <a:t>三种化合物中</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最稳定</a:t>
            </a:r>
            <a:endParaRPr lang="zh-CN" altLang="zh-CN" sz="2800" kern="100" dirty="0">
              <a:latin typeface="宋体"/>
              <a:cs typeface="Courier New"/>
            </a:endParaRPr>
          </a:p>
          <a:p>
            <a:pPr>
              <a:lnSpc>
                <a:spcPct val="175000"/>
              </a:lnSpc>
            </a:pPr>
            <a:r>
              <a:rPr lang="en-US" altLang="zh-CN" sz="2800" kern="100" dirty="0">
                <a:latin typeface="Times New Roman"/>
                <a:ea typeface="华文细黑"/>
              </a:rPr>
              <a:t>D</a:t>
            </a:r>
            <a:r>
              <a:rPr lang="en-US" altLang="zh-CN" sz="2800" kern="100" dirty="0">
                <a:solidFill>
                  <a:srgbClr val="000000"/>
                </a:solidFill>
                <a:latin typeface="Times New Roman"/>
              </a:rPr>
              <a:t>.</a:t>
            </a:r>
            <a:r>
              <a:rPr lang="en-US" altLang="zh-CN" sz="2800"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反应中</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1 </a:t>
            </a:r>
            <a:r>
              <a:rPr lang="zh-CN" altLang="zh-CN" sz="2800" kern="100" dirty="0">
                <a:latin typeface="Times New Roman"/>
                <a:ea typeface="华文细黑"/>
                <a:cs typeface="Times New Roman"/>
              </a:rPr>
              <a:t>－</a:t>
            </a:r>
            <a:r>
              <a:rPr lang="zh-CN" altLang="zh-CN" sz="2800" kern="100" dirty="0">
                <a:ea typeface="Times New Roman"/>
              </a:rPr>
              <a:t> </a:t>
            </a:r>
            <a:r>
              <a:rPr lang="en-US" altLang="zh-CN" sz="2800" i="1" kern="100" dirty="0">
                <a:latin typeface="Times New Roman" pitchFamily="18" charset="0"/>
                <a:ea typeface="Times New Roman"/>
                <a:cs typeface="Times New Roman" pitchFamily="18" charset="0"/>
              </a:rPr>
              <a:t>E</a:t>
            </a:r>
            <a:r>
              <a:rPr lang="en-US" altLang="zh-CN" sz="2800" kern="100" baseline="-25000" dirty="0">
                <a:latin typeface="Times New Roman" pitchFamily="18" charset="0"/>
                <a:ea typeface="Times New Roman"/>
                <a:cs typeface="Times New Roman" pitchFamily="18" charset="0"/>
              </a:rPr>
              <a:t>2</a:t>
            </a:r>
            <a:endParaRPr lang="zh-CN" altLang="zh-CN" sz="2800" kern="100" dirty="0">
              <a:effectLst/>
              <a:latin typeface="Times New Roman" pitchFamily="18" charset="0"/>
              <a:cs typeface="Times New Roman" pitchFamily="18" charset="0"/>
            </a:endParaRPr>
          </a:p>
        </p:txBody>
      </p:sp>
      <p:pic>
        <p:nvPicPr>
          <p:cNvPr id="246786" name="Picture 2" descr="HX3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12116" y="2857788"/>
            <a:ext cx="3299514" cy="264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21">
            <a:hlinkClick r:id="rId2" action="ppaction://hlinksldjump"/>
          </p:cNvPr>
          <p:cNvSpPr>
            <a:spLocks noChangeArrowheads="1"/>
          </p:cNvSpPr>
          <p:nvPr/>
        </p:nvSpPr>
        <p:spPr bwMode="auto">
          <a:xfrm>
            <a:off x="520789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258220"/>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258220"/>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258220"/>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258220"/>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258220"/>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258220"/>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2" name="矩形 21"/>
          <p:cNvSpPr/>
          <p:nvPr/>
        </p:nvSpPr>
        <p:spPr>
          <a:xfrm>
            <a:off x="374323" y="1053530"/>
            <a:ext cx="11120877" cy="5370701"/>
          </a:xfrm>
          <a:prstGeom prst="rect">
            <a:avLst/>
          </a:prstGeom>
        </p:spPr>
        <p:txBody>
          <a:bodyPr>
            <a:spAutoFit/>
          </a:bodyPr>
          <a:lstStyle/>
          <a:p>
            <a:pPr algn="just">
              <a:lnSpc>
                <a:spcPct val="175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a:t>
            </a:r>
            <a:r>
              <a:rPr lang="en-US" altLang="zh-CN" sz="2800"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的反应为吸热反应，</a:t>
            </a:r>
            <a:r>
              <a:rPr lang="en-US" altLang="zh-CN" sz="2800" kern="100" dirty="0">
                <a:latin typeface="Times New Roman"/>
                <a:ea typeface="华文细黑"/>
              </a:rPr>
              <a:t>B</a:t>
            </a:r>
            <a:r>
              <a:rPr lang="en-US" altLang="zh-CN" sz="2800" kern="100" dirty="0">
                <a:latin typeface="宋体"/>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的反应为放热反应，故</a:t>
            </a:r>
            <a:r>
              <a:rPr lang="en-US" altLang="zh-CN" sz="2800" kern="100" dirty="0">
                <a:latin typeface="Times New Roman"/>
                <a:ea typeface="华文细黑"/>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tabLst>
                <a:tab pos="1890395" algn="l"/>
              </a:tabLst>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项，加入催化剂，只改变反应的活化能，不改变反应热，故</a:t>
            </a:r>
            <a:r>
              <a:rPr lang="en-US" altLang="zh-CN" sz="2800" kern="100" dirty="0">
                <a:latin typeface="Times New Roman"/>
                <a:ea typeface="华文细黑"/>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tabLst>
                <a:tab pos="1890395" algn="l"/>
              </a:tabLs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项，物质的总能量越低，越稳定，故</a:t>
            </a:r>
            <a:r>
              <a:rPr lang="en-US" altLang="zh-CN" sz="2800" kern="100" dirty="0">
                <a:latin typeface="Times New Roman"/>
                <a:ea typeface="华文细黑"/>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tabLst>
                <a:tab pos="1890395" algn="l"/>
              </a:tabLs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a:t>
            </a:r>
            <a:r>
              <a:rPr lang="en-US" altLang="zh-CN" sz="2800"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en-US" altLang="zh-CN" sz="2800" kern="100" dirty="0">
                <a:latin typeface="宋体"/>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，所以</a:t>
            </a:r>
            <a:r>
              <a:rPr lang="en-US" altLang="zh-CN" sz="2800"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en-US" altLang="zh-CN" sz="2800" i="1" kern="100" dirty="0">
                <a:latin typeface="Times New Roman"/>
                <a:ea typeface="华文细黑"/>
              </a:rPr>
              <a:t>E</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en-US" altLang="zh-CN" sz="2800" i="1" kern="100" dirty="0">
                <a:latin typeface="Times New Roman"/>
                <a:ea typeface="华文细黑"/>
              </a:rPr>
              <a:t>E</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E</a:t>
            </a:r>
            <a:r>
              <a:rPr lang="en-US" altLang="zh-CN" sz="2800" kern="100" baseline="-25000" dirty="0">
                <a:latin typeface="Times New Roman"/>
                <a:ea typeface="华文细黑"/>
              </a:rPr>
              <a:t>4</a:t>
            </a:r>
            <a:r>
              <a:rPr lang="en-US" altLang="zh-CN" sz="2800" kern="100" dirty="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val="95447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linds(horizontal)">
                                      <p:cBhvr>
                                        <p:cTn id="7" dur="750"/>
                                        <p:tgtEl>
                                          <p:spTgt spid="2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blinds(horizontal)">
                                      <p:cBhvr>
                                        <p:cTn id="11" dur="750"/>
                                        <p:tgtEl>
                                          <p:spTgt spid="2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blinds(horizontal)">
                                      <p:cBhvr>
                                        <p:cTn id="15" dur="750"/>
                                        <p:tgtEl>
                                          <p:spTgt spid="2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blinds(horizontal)">
                                      <p:cBhvr>
                                        <p:cTn id="19" dur="750"/>
                                        <p:tgtEl>
                                          <p:spTgt spid="22">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animEffect transition="in" filter="blinds(horizontal)">
                                      <p:cBhvr>
                                        <p:cTn id="23" dur="75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4826</TotalTime>
  <Words>4970</Words>
  <Application>Microsoft Office PowerPoint</Application>
  <PresentationFormat>自定义</PresentationFormat>
  <Paragraphs>1707</Paragraphs>
  <Slides>135</Slides>
  <Notes>3</Notes>
  <HiddenSlides>28</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135</vt:i4>
      </vt:variant>
    </vt:vector>
  </HeadingPairs>
  <TitlesOfParts>
    <vt:vector size="137" baseType="lpstr">
      <vt:lpstr>6_Office 主题</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752</cp:revision>
  <dcterms:created xsi:type="dcterms:W3CDTF">2014-11-27T01:03:08Z</dcterms:created>
  <dcterms:modified xsi:type="dcterms:W3CDTF">2016-02-27T08:34:35Z</dcterms:modified>
</cp:coreProperties>
</file>